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9" r:id="rId3"/>
    <p:sldId id="261" r:id="rId4"/>
    <p:sldId id="283" r:id="rId5"/>
    <p:sldId id="284" r:id="rId6"/>
    <p:sldId id="268" r:id="rId7"/>
    <p:sldId id="264" r:id="rId8"/>
    <p:sldId id="265" r:id="rId9"/>
    <p:sldId id="263" r:id="rId10"/>
    <p:sldId id="270" r:id="rId11"/>
    <p:sldId id="277" r:id="rId12"/>
    <p:sldId id="278" r:id="rId13"/>
    <p:sldId id="271" r:id="rId14"/>
    <p:sldId id="272" r:id="rId15"/>
    <p:sldId id="276" r:id="rId16"/>
    <p:sldId id="273" r:id="rId17"/>
    <p:sldId id="281" r:id="rId18"/>
    <p:sldId id="274" r:id="rId19"/>
    <p:sldId id="275" r:id="rId20"/>
    <p:sldId id="279" r:id="rId21"/>
    <p:sldId id="280" r:id="rId22"/>
    <p:sldId id="301" r:id="rId23"/>
    <p:sldId id="266" r:id="rId24"/>
    <p:sldId id="287" r:id="rId25"/>
    <p:sldId id="288" r:id="rId26"/>
    <p:sldId id="292" r:id="rId27"/>
    <p:sldId id="291" r:id="rId28"/>
    <p:sldId id="290" r:id="rId29"/>
    <p:sldId id="294" r:id="rId30"/>
    <p:sldId id="293" r:id="rId31"/>
    <p:sldId id="267" r:id="rId32"/>
    <p:sldId id="289" r:id="rId33"/>
    <p:sldId id="295" r:id="rId34"/>
    <p:sldId id="296" r:id="rId35"/>
    <p:sldId id="297" r:id="rId36"/>
    <p:sldId id="299" r:id="rId37"/>
    <p:sldId id="298" r:id="rId38"/>
    <p:sldId id="300" r:id="rId39"/>
    <p:sldId id="286" r:id="rId40"/>
    <p:sldId id="25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2/22/2022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2/22/2022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2/22/2022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epoli.gr/einai_exypni_poli_smart_city-a-134610.html" TargetMode="External"/><Relationship Id="rId2" Type="http://schemas.openxmlformats.org/officeDocument/2006/relationships/hyperlink" Target="https://blog.plaisio.gr/guides/smart-home-pos-na-kaneis-to-spiti-soy-pio-exypno/" TargetMode="External"/><Relationship Id="rId1" Type="http://schemas.openxmlformats.org/officeDocument/2006/relationships/slideLayout" Target="../slideLayouts/slideLayout2.xml"/><Relationship Id="rId4" Type="http://schemas.openxmlformats.org/officeDocument/2006/relationships/hyperlink" Target="https://el.wikipedia.org/wiki/%CE%94%CE%B9%CE%B1%CE%B4%CE%AF%CE%BA%CF%84%CF%85%CE%BF_%CF%84%CF%89%CE%BD_%CF%80%CF%81%CE%B1%CE%B3%CE%BC%CE%AC%CF%84%CF%89%CE%B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35746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Arduino smart home project</a:t>
            </a:r>
            <a:endParaRPr lang="el-GR" dirty="0"/>
          </a:p>
        </p:txBody>
      </p:sp>
      <p:sp>
        <p:nvSpPr>
          <p:cNvPr id="3" name="Θέση περιεχομένου 2"/>
          <p:cNvSpPr>
            <a:spLocks noGrp="1"/>
          </p:cNvSpPr>
          <p:nvPr>
            <p:ph idx="1"/>
          </p:nvPr>
        </p:nvSpPr>
        <p:spPr>
          <a:xfrm>
            <a:off x="1097279" y="1845733"/>
            <a:ext cx="10729535" cy="4399791"/>
          </a:xfrm>
        </p:spPr>
        <p:txBody>
          <a:bodyPr>
            <a:normAutofit/>
          </a:bodyPr>
          <a:lstStyle/>
          <a:p>
            <a:pPr>
              <a:buFont typeface="Calibri" panose="020F0502020204030204" pitchFamily="34" charset="0"/>
              <a:buChar char="→"/>
            </a:pPr>
            <a:r>
              <a:rPr lang="el-GR" sz="2400" dirty="0"/>
              <a:t>Σύστημα Ασφαλείας </a:t>
            </a:r>
            <a:r>
              <a:rPr lang="el-GR" sz="2400" dirty="0" smtClean="0"/>
              <a:t>Σπιτιού, ανίχνευση κίνησης </a:t>
            </a:r>
            <a:r>
              <a:rPr lang="el-GR" sz="2400" dirty="0"/>
              <a:t>(χρήση PIR) </a:t>
            </a:r>
            <a:endParaRPr lang="en-US" sz="2400" dirty="0" smtClean="0"/>
          </a:p>
          <a:p>
            <a:pPr>
              <a:buFont typeface="Calibri" panose="020F0502020204030204" pitchFamily="34" charset="0"/>
              <a:buChar char="→"/>
            </a:pPr>
            <a:r>
              <a:rPr lang="el-GR" sz="2400" dirty="0" smtClean="0"/>
              <a:t>Ρύθμιση </a:t>
            </a:r>
            <a:r>
              <a:rPr lang="el-GR" sz="2400" dirty="0"/>
              <a:t>φωτιστικών ανάλογα το φως που εισέρχεται στο σπίτι (χρήση Photoresistor) </a:t>
            </a:r>
            <a:endParaRPr lang="en-US" sz="2400" dirty="0" smtClean="0"/>
          </a:p>
          <a:p>
            <a:pPr>
              <a:buFont typeface="Calibri" panose="020F0502020204030204" pitchFamily="34" charset="0"/>
              <a:buChar char="→"/>
            </a:pPr>
            <a:r>
              <a:rPr lang="el-GR" sz="2400" dirty="0" smtClean="0"/>
              <a:t>Ρύθμιση </a:t>
            </a:r>
            <a:r>
              <a:rPr lang="el-GR" sz="2400" dirty="0"/>
              <a:t>θερμαντικών σωμάτων ανάλογα την θερμοκρασία του σπιτιού (χρήση </a:t>
            </a:r>
            <a:r>
              <a:rPr lang="el-GR" sz="2400" dirty="0" smtClean="0"/>
              <a:t>Thermistor,</a:t>
            </a:r>
            <a:r>
              <a:rPr lang="el-GR" sz="2400" dirty="0"/>
              <a:t> αισθητήρας θερμοκρασίας</a:t>
            </a:r>
            <a:r>
              <a:rPr lang="el-GR" sz="2400" dirty="0" smtClean="0"/>
              <a:t>) </a:t>
            </a:r>
            <a:endParaRPr lang="en-US" sz="2400" dirty="0" smtClean="0"/>
          </a:p>
          <a:p>
            <a:pPr>
              <a:buFont typeface="Calibri" panose="020F0502020204030204" pitchFamily="34" charset="0"/>
              <a:buChar char="→"/>
            </a:pPr>
            <a:r>
              <a:rPr lang="el-GR" sz="2400" dirty="0" smtClean="0"/>
              <a:t>Κλείσιμο </a:t>
            </a:r>
            <a:r>
              <a:rPr lang="el-GR" sz="2400" dirty="0"/>
              <a:t>γκαραζόπορτας με την είσοδο του </a:t>
            </a:r>
            <a:r>
              <a:rPr lang="el-GR" sz="2400" dirty="0" smtClean="0"/>
              <a:t>αμαξιού, παρκάρισμα </a:t>
            </a:r>
            <a:r>
              <a:rPr lang="el-GR" sz="2400" dirty="0"/>
              <a:t>(χρήση </a:t>
            </a:r>
            <a:r>
              <a:rPr lang="el-GR" sz="2400" dirty="0" smtClean="0"/>
              <a:t>Ultrasonic)</a:t>
            </a:r>
            <a:endParaRPr lang="en-US" sz="2400" dirty="0" smtClean="0"/>
          </a:p>
          <a:p>
            <a:pPr>
              <a:buFont typeface="Calibri" panose="020F0502020204030204" pitchFamily="34" charset="0"/>
              <a:buChar char="→"/>
            </a:pPr>
            <a:r>
              <a:rPr lang="el-GR" sz="2400" dirty="0" smtClean="0"/>
              <a:t>Άνοιγμα/Κλείσιμο </a:t>
            </a:r>
            <a:r>
              <a:rPr lang="el-GR" sz="2400" dirty="0"/>
              <a:t>γκαραζόπορτας με τη χρήση τηλεχειριστηρίου (χρήση IR Remote Controller) </a:t>
            </a:r>
            <a:endParaRPr lang="en-US" sz="2400" dirty="0" smtClean="0"/>
          </a:p>
          <a:p>
            <a:pPr>
              <a:buFont typeface="Calibri" panose="020F0502020204030204" pitchFamily="34" charset="0"/>
              <a:buChar char="→"/>
            </a:pPr>
            <a:r>
              <a:rPr lang="el-GR" sz="2400" dirty="0" smtClean="0"/>
              <a:t>Ειδοποίηση </a:t>
            </a:r>
            <a:r>
              <a:rPr lang="el-GR" sz="2400" dirty="0"/>
              <a:t>βροχής στον κάτοικο του σπιτιού</a:t>
            </a:r>
          </a:p>
        </p:txBody>
      </p:sp>
    </p:spTree>
    <p:extLst>
      <p:ext uri="{BB962C8B-B14F-4D97-AF65-F5344CB8AC3E}">
        <p14:creationId xmlns:p14="http://schemas.microsoft.com/office/powerpoint/2010/main" val="3259630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Κύκλωμα</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041605" y="1854890"/>
            <a:ext cx="4169749" cy="4291092"/>
          </a:xfrm>
          <a:prstGeom prst="rect">
            <a:avLst/>
          </a:prstGeom>
        </p:spPr>
      </p:pic>
    </p:spTree>
    <p:extLst>
      <p:ext uri="{BB962C8B-B14F-4D97-AF65-F5344CB8AC3E}">
        <p14:creationId xmlns:p14="http://schemas.microsoft.com/office/powerpoint/2010/main" val="2842906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924355" y="122770"/>
            <a:ext cx="5949617" cy="6122754"/>
          </a:xfrm>
          <a:prstGeom prst="rect">
            <a:avLst/>
          </a:prstGeom>
        </p:spPr>
      </p:pic>
    </p:spTree>
    <p:extLst>
      <p:ext uri="{BB962C8B-B14F-4D97-AF65-F5344CB8AC3E}">
        <p14:creationId xmlns:p14="http://schemas.microsoft.com/office/powerpoint/2010/main" val="14032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PIR Sensor</a:t>
            </a:r>
            <a:endParaRPr lang="el-GR" dirty="0"/>
          </a:p>
        </p:txBody>
      </p:sp>
      <p:sp>
        <p:nvSpPr>
          <p:cNvPr id="3" name="Θέση περιεχομένου 2"/>
          <p:cNvSpPr>
            <a:spLocks noGrp="1"/>
          </p:cNvSpPr>
          <p:nvPr>
            <p:ph idx="1"/>
          </p:nvPr>
        </p:nvSpPr>
        <p:spPr>
          <a:xfrm>
            <a:off x="1097280" y="1845734"/>
            <a:ext cx="7770675" cy="4020228"/>
          </a:xfrm>
        </p:spPr>
        <p:txBody>
          <a:bodyPr>
            <a:normAutofit lnSpcReduction="10000"/>
          </a:bodyPr>
          <a:lstStyle/>
          <a:p>
            <a:r>
              <a:rPr lang="el-GR" sz="2800" dirty="0" smtClean="0"/>
              <a:t>Η κύρια </a:t>
            </a:r>
            <a:r>
              <a:rPr lang="el-GR" sz="2800" dirty="0"/>
              <a:t>χρήση του αισθητήρα αυτού είναι για εφαρμογές ασφαλείας. </a:t>
            </a:r>
            <a:r>
              <a:rPr lang="el-GR" sz="2800" dirty="0" smtClean="0"/>
              <a:t>Ο αισθητήρας </a:t>
            </a:r>
            <a:r>
              <a:rPr lang="el-GR" sz="2800" dirty="0"/>
              <a:t>αυτός </a:t>
            </a:r>
            <a:r>
              <a:rPr lang="el-GR" sz="2800" dirty="0" smtClean="0"/>
              <a:t>ελέγχει για </a:t>
            </a:r>
            <a:r>
              <a:rPr lang="el-GR" sz="2800" dirty="0"/>
              <a:t>μετακίνηση αντικειμένων ή </a:t>
            </a:r>
            <a:r>
              <a:rPr lang="el-GR" sz="2800" dirty="0" smtClean="0"/>
              <a:t>ανθρώπων και ανιχνεύει οποιαδήποτε κίνηση εντός του οπτικού του πεδίου. </a:t>
            </a:r>
            <a:r>
              <a:rPr lang="el-GR" sz="2800" dirty="0"/>
              <a:t>Αν </a:t>
            </a:r>
            <a:r>
              <a:rPr lang="el-GR" sz="2800" dirty="0" smtClean="0"/>
              <a:t>ανιχνεύσει κίνηση ειδοποιεί </a:t>
            </a:r>
            <a:r>
              <a:rPr lang="el-GR" sz="2800" dirty="0"/>
              <a:t>με κάποιον τρόπο (π.χ. συναγερμός) τον ιδιοκτήτη του κτιρίου. </a:t>
            </a:r>
            <a:endParaRPr lang="el-GR" sz="2800" dirty="0" smtClean="0"/>
          </a:p>
          <a:p>
            <a:r>
              <a:rPr lang="el-GR" sz="2800" dirty="0" smtClean="0"/>
              <a:t>Επίσης, μπορεί να χρησιμοποιηθεί σαν φωτοκύτταρο. Με την ανίχνευση κίνησης να ανάβει ένα φως.</a:t>
            </a:r>
            <a:endParaRPr lang="el-GR" sz="2800" dirty="0"/>
          </a:p>
        </p:txBody>
      </p:sp>
      <p:pic>
        <p:nvPicPr>
          <p:cNvPr id="4" name="Εικόνα 3"/>
          <p:cNvPicPr>
            <a:picLocks noChangeAspect="1"/>
          </p:cNvPicPr>
          <p:nvPr/>
        </p:nvPicPr>
        <p:blipFill rotWithShape="1">
          <a:blip r:embed="rId2"/>
          <a:srcRect b="15563"/>
          <a:stretch/>
        </p:blipFill>
        <p:spPr>
          <a:xfrm>
            <a:off x="8947838" y="2261479"/>
            <a:ext cx="3120517" cy="2388160"/>
          </a:xfrm>
          <a:prstGeom prst="rect">
            <a:avLst/>
          </a:prstGeom>
        </p:spPr>
      </p:pic>
    </p:spTree>
    <p:extLst>
      <p:ext uri="{BB962C8B-B14F-4D97-AF65-F5344CB8AC3E}">
        <p14:creationId xmlns:p14="http://schemas.microsoft.com/office/powerpoint/2010/main" val="2459617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Photoresistor</a:t>
            </a:r>
            <a:endParaRPr lang="el-GR" dirty="0"/>
          </a:p>
        </p:txBody>
      </p:sp>
      <p:sp>
        <p:nvSpPr>
          <p:cNvPr id="3" name="Θέση περιεχομένου 2"/>
          <p:cNvSpPr>
            <a:spLocks noGrp="1"/>
          </p:cNvSpPr>
          <p:nvPr>
            <p:ph idx="1"/>
          </p:nvPr>
        </p:nvSpPr>
        <p:spPr>
          <a:xfrm>
            <a:off x="4028535" y="1845733"/>
            <a:ext cx="7919049" cy="4701715"/>
          </a:xfrm>
        </p:spPr>
        <p:txBody>
          <a:bodyPr>
            <a:normAutofit/>
          </a:bodyPr>
          <a:lstStyle/>
          <a:p>
            <a:r>
              <a:rPr lang="el-GR" sz="2800" dirty="0" smtClean="0"/>
              <a:t>Με τη χρήση photoresistor ανάλογα με την </a:t>
            </a:r>
            <a:r>
              <a:rPr lang="el-GR" sz="2800" dirty="0"/>
              <a:t>ποσότητα </a:t>
            </a:r>
            <a:r>
              <a:rPr lang="el-GR" sz="2800" dirty="0" smtClean="0"/>
              <a:t>φωτός που εισέρχεται από τα παράθυρα </a:t>
            </a:r>
            <a:r>
              <a:rPr lang="el-GR" sz="2800" dirty="0"/>
              <a:t>ρυθμίζουμε </a:t>
            </a:r>
            <a:r>
              <a:rPr lang="el-GR" sz="2800" dirty="0" smtClean="0"/>
              <a:t>τα φώτα του σπιτιού. </a:t>
            </a:r>
          </a:p>
          <a:p>
            <a:r>
              <a:rPr lang="el-GR" sz="2800" dirty="0" smtClean="0"/>
              <a:t>Αν εισέρχεται </a:t>
            </a:r>
            <a:r>
              <a:rPr lang="el-GR" sz="2800" dirty="0"/>
              <a:t>μεγάλη ποσότητα </a:t>
            </a:r>
            <a:r>
              <a:rPr lang="el-GR" sz="2800" dirty="0" smtClean="0"/>
              <a:t>φωτός(πρωί) </a:t>
            </a:r>
            <a:r>
              <a:rPr lang="el-GR" sz="2800" dirty="0"/>
              <a:t>τα </a:t>
            </a:r>
            <a:r>
              <a:rPr lang="el-GR" sz="2800" dirty="0" smtClean="0"/>
              <a:t>φώτα </a:t>
            </a:r>
            <a:r>
              <a:rPr lang="el-GR" sz="2800" dirty="0"/>
              <a:t>στο </a:t>
            </a:r>
            <a:r>
              <a:rPr lang="el-GR" sz="2800" dirty="0" smtClean="0"/>
              <a:t>σπίτι </a:t>
            </a:r>
            <a:r>
              <a:rPr lang="el-GR" sz="2800" dirty="0"/>
              <a:t>παραμένουν </a:t>
            </a:r>
            <a:r>
              <a:rPr lang="el-GR" sz="2800" dirty="0" smtClean="0"/>
              <a:t>κλειστά, ενώ αν δεν εισέρχεται καθόλου φως(βράδυ) τα φώτα ανάβουν.</a:t>
            </a:r>
          </a:p>
          <a:p>
            <a:r>
              <a:rPr lang="el-GR" sz="2800" dirty="0" smtClean="0"/>
              <a:t>Αν η ποσότητα φωτός είναι μέτρια πχ. συννεφιά, τότε τα φώτα ρυθμίζονται να προσφέρουν μέτρια φωτεινότητα.</a:t>
            </a:r>
            <a:endParaRPr lang="el-GR" sz="2800" dirty="0"/>
          </a:p>
        </p:txBody>
      </p:sp>
      <p:pic>
        <p:nvPicPr>
          <p:cNvPr id="4" name="Εικόνα 3"/>
          <p:cNvPicPr>
            <a:picLocks noChangeAspect="1"/>
          </p:cNvPicPr>
          <p:nvPr/>
        </p:nvPicPr>
        <p:blipFill>
          <a:blip r:embed="rId2"/>
          <a:stretch>
            <a:fillRect/>
          </a:stretch>
        </p:blipFill>
        <p:spPr>
          <a:xfrm>
            <a:off x="417214" y="2641467"/>
            <a:ext cx="3412915" cy="2614422"/>
          </a:xfrm>
          <a:prstGeom prst="rect">
            <a:avLst/>
          </a:prstGeom>
        </p:spPr>
      </p:pic>
    </p:spTree>
    <p:extLst>
      <p:ext uri="{BB962C8B-B14F-4D97-AF65-F5344CB8AC3E}">
        <p14:creationId xmlns:p14="http://schemas.microsoft.com/office/powerpoint/2010/main" val="28351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Thermistor</a:t>
            </a:r>
            <a:r>
              <a:rPr lang="el-GR" dirty="0" smtClean="0"/>
              <a:t>, αισθητήρας θερμοκρασίας</a:t>
            </a:r>
            <a:endParaRPr lang="el-GR" dirty="0"/>
          </a:p>
        </p:txBody>
      </p:sp>
      <p:sp>
        <p:nvSpPr>
          <p:cNvPr id="3" name="Θέση περιεχομένου 2"/>
          <p:cNvSpPr>
            <a:spLocks noGrp="1"/>
          </p:cNvSpPr>
          <p:nvPr>
            <p:ph idx="1"/>
          </p:nvPr>
        </p:nvSpPr>
        <p:spPr>
          <a:xfrm>
            <a:off x="1097280" y="1845733"/>
            <a:ext cx="7201331" cy="4563693"/>
          </a:xfrm>
        </p:spPr>
        <p:txBody>
          <a:bodyPr>
            <a:normAutofit/>
          </a:bodyPr>
          <a:lstStyle/>
          <a:p>
            <a:r>
              <a:rPr lang="el-GR" sz="2800" dirty="0"/>
              <a:t>Το θερμίστορ </a:t>
            </a:r>
            <a:r>
              <a:rPr lang="el-GR" sz="2800" dirty="0" smtClean="0"/>
              <a:t>χρησιμοποιείται </a:t>
            </a:r>
            <a:r>
              <a:rPr lang="el-GR" sz="2800" dirty="0"/>
              <a:t>για τον έλεγχο της θερμοκρασίας στο εσωτερικό ενός σπιτιού. Μόλις αυτή ξεπεράσει ένα όριο </a:t>
            </a:r>
            <a:r>
              <a:rPr lang="el-GR" sz="2800" dirty="0" smtClean="0"/>
              <a:t>μπορεί </a:t>
            </a:r>
            <a:r>
              <a:rPr lang="el-GR" sz="2800" dirty="0"/>
              <a:t>να κλείνει </a:t>
            </a:r>
            <a:r>
              <a:rPr lang="el-GR" sz="2800" dirty="0" smtClean="0"/>
              <a:t>τη θέρμανση του σπιτιού </a:t>
            </a:r>
            <a:r>
              <a:rPr lang="el-GR" sz="2800" dirty="0"/>
              <a:t>ή </a:t>
            </a:r>
            <a:r>
              <a:rPr lang="el-GR" sz="2800" dirty="0" smtClean="0"/>
              <a:t>αν </a:t>
            </a:r>
            <a:r>
              <a:rPr lang="el-GR" sz="2800" dirty="0"/>
              <a:t>πέσει κάτω από το όριο να </a:t>
            </a:r>
            <a:r>
              <a:rPr lang="el-GR" sz="2800" dirty="0" smtClean="0"/>
              <a:t>την ανοίγει</a:t>
            </a:r>
            <a:r>
              <a:rPr lang="el-GR" sz="2800" dirty="0"/>
              <a:t>. </a:t>
            </a:r>
            <a:endParaRPr lang="el-GR" sz="2800" dirty="0" smtClean="0"/>
          </a:p>
          <a:p>
            <a:r>
              <a:rPr lang="el-GR" sz="2800" dirty="0" smtClean="0"/>
              <a:t>Αντίστοιχα, μπορεί να ελέγχει τον κλιματισμό, ώστε όταν η θερμοκρασία είναι υψηλή να τον ενεργοποιεί και στη συνέχεια να τον απενεργοποιεί μόλις επικρατεί η επιθυμητή θερμοκρασία.</a:t>
            </a:r>
            <a:endParaRPr lang="el-GR" sz="2800" dirty="0"/>
          </a:p>
        </p:txBody>
      </p:sp>
      <p:pic>
        <p:nvPicPr>
          <p:cNvPr id="4" name="Εικόνα 3"/>
          <p:cNvPicPr>
            <a:picLocks noChangeAspect="1"/>
          </p:cNvPicPr>
          <p:nvPr/>
        </p:nvPicPr>
        <p:blipFill>
          <a:blip r:embed="rId2"/>
          <a:stretch>
            <a:fillRect/>
          </a:stretch>
        </p:blipFill>
        <p:spPr>
          <a:xfrm>
            <a:off x="8590113" y="2040327"/>
            <a:ext cx="2314701" cy="1643152"/>
          </a:xfrm>
          <a:prstGeom prst="rect">
            <a:avLst/>
          </a:prstGeom>
        </p:spPr>
      </p:pic>
      <p:pic>
        <p:nvPicPr>
          <p:cNvPr id="5" name="Εικόνα 4"/>
          <p:cNvPicPr>
            <a:picLocks noChangeAspect="1"/>
          </p:cNvPicPr>
          <p:nvPr/>
        </p:nvPicPr>
        <p:blipFill>
          <a:blip r:embed="rId3"/>
          <a:stretch>
            <a:fillRect/>
          </a:stretch>
        </p:blipFill>
        <p:spPr>
          <a:xfrm>
            <a:off x="8850219" y="4127579"/>
            <a:ext cx="2305461" cy="2112393"/>
          </a:xfrm>
          <a:prstGeom prst="rect">
            <a:avLst/>
          </a:prstGeom>
        </p:spPr>
      </p:pic>
    </p:spTree>
    <p:extLst>
      <p:ext uri="{BB962C8B-B14F-4D97-AF65-F5344CB8AC3E}">
        <p14:creationId xmlns:p14="http://schemas.microsoft.com/office/powerpoint/2010/main" val="2650803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Ultrasonic Sensor</a:t>
            </a:r>
            <a:endParaRPr lang="el-GR" dirty="0"/>
          </a:p>
        </p:txBody>
      </p:sp>
      <p:sp>
        <p:nvSpPr>
          <p:cNvPr id="3" name="Θέση περιεχομένου 2"/>
          <p:cNvSpPr>
            <a:spLocks noGrp="1"/>
          </p:cNvSpPr>
          <p:nvPr>
            <p:ph idx="1"/>
          </p:nvPr>
        </p:nvSpPr>
        <p:spPr>
          <a:xfrm>
            <a:off x="1097280" y="1737360"/>
            <a:ext cx="10289588" cy="4749704"/>
          </a:xfrm>
        </p:spPr>
        <p:txBody>
          <a:bodyPr>
            <a:noAutofit/>
          </a:bodyPr>
          <a:lstStyle/>
          <a:p>
            <a:r>
              <a:rPr lang="el-GR" sz="2800" dirty="0" smtClean="0"/>
              <a:t>Η πιο </a:t>
            </a:r>
            <a:r>
              <a:rPr lang="el-GR" sz="2800" dirty="0"/>
              <a:t>συχνή, αλλά και χρήσιμη </a:t>
            </a:r>
            <a:r>
              <a:rPr lang="el-GR" sz="2800" dirty="0" smtClean="0"/>
              <a:t>εφαρμογή </a:t>
            </a:r>
            <a:r>
              <a:rPr lang="el-GR" sz="2800" dirty="0"/>
              <a:t>του είναι </a:t>
            </a:r>
            <a:r>
              <a:rPr lang="el-GR" sz="2800" dirty="0" smtClean="0"/>
              <a:t>ως αισθητήρας παρκαρίσματος </a:t>
            </a:r>
            <a:r>
              <a:rPr lang="el-GR" sz="2800" dirty="0"/>
              <a:t>αυτοκινήτων. </a:t>
            </a:r>
            <a:endParaRPr lang="el-GR" sz="2800" dirty="0" smtClean="0"/>
          </a:p>
          <a:p>
            <a:r>
              <a:rPr lang="el-GR" sz="2800" dirty="0" smtClean="0"/>
              <a:t>Ο </a:t>
            </a:r>
            <a:r>
              <a:rPr lang="el-GR" sz="2800" dirty="0"/>
              <a:t>αισθητήρας </a:t>
            </a:r>
            <a:r>
              <a:rPr lang="el-GR" sz="2800" dirty="0" smtClean="0"/>
              <a:t>μπορεί να είναι τοποθετημένος </a:t>
            </a:r>
            <a:r>
              <a:rPr lang="el-GR" sz="2800" dirty="0"/>
              <a:t>σε μία σταθερή θέση στο </a:t>
            </a:r>
            <a:r>
              <a:rPr lang="el-GR" sz="2800" dirty="0" smtClean="0"/>
              <a:t>πάρκινγκ και να </a:t>
            </a:r>
            <a:r>
              <a:rPr lang="el-GR" sz="2800" dirty="0"/>
              <a:t>υπολογίζει συνεχώς την απόσταση του αυτοκινήτου από </a:t>
            </a:r>
            <a:r>
              <a:rPr lang="el-GR" sz="2800" dirty="0" smtClean="0"/>
              <a:t>τον τοίχο του παρκινγκ. Αν η απόσταση γίνει πολύ μικρή ειδοποιεί </a:t>
            </a:r>
            <a:r>
              <a:rPr lang="el-GR" sz="2800" dirty="0"/>
              <a:t>τον οδηγό με κάποιο buzzer ώστε να αποφευχθεί οποιαδήποτε πιθανή σύγκρουση ή </a:t>
            </a:r>
            <a:r>
              <a:rPr lang="el-GR" sz="2800" dirty="0" smtClean="0"/>
              <a:t>μπορεί να </a:t>
            </a:r>
            <a:r>
              <a:rPr lang="el-GR" sz="2800" dirty="0"/>
              <a:t>κλείνει </a:t>
            </a:r>
            <a:r>
              <a:rPr lang="el-GR" sz="2800" dirty="0" smtClean="0"/>
              <a:t>την </a:t>
            </a:r>
            <a:r>
              <a:rPr lang="el-GR" sz="2800" dirty="0"/>
              <a:t>είσοδο του </a:t>
            </a:r>
            <a:r>
              <a:rPr lang="el-GR" sz="2800" dirty="0" smtClean="0"/>
              <a:t>γκαράζ </a:t>
            </a:r>
            <a:r>
              <a:rPr lang="el-GR" sz="2800" dirty="0"/>
              <a:t>με τη χρήση ενός σερβομηχανισμού</a:t>
            </a:r>
            <a:r>
              <a:rPr lang="el-GR" sz="2800" dirty="0" smtClean="0"/>
              <a:t>.</a:t>
            </a:r>
          </a:p>
        </p:txBody>
      </p:sp>
    </p:spTree>
    <p:extLst>
      <p:ext uri="{BB962C8B-B14F-4D97-AF65-F5344CB8AC3E}">
        <p14:creationId xmlns:p14="http://schemas.microsoft.com/office/powerpoint/2010/main" val="360109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Ultrasonic Sensor</a:t>
            </a:r>
            <a:endParaRPr lang="el-GR" dirty="0"/>
          </a:p>
        </p:txBody>
      </p:sp>
      <p:sp>
        <p:nvSpPr>
          <p:cNvPr id="3" name="Θέση περιεχομένου 2"/>
          <p:cNvSpPr>
            <a:spLocks noGrp="1"/>
          </p:cNvSpPr>
          <p:nvPr>
            <p:ph idx="1"/>
          </p:nvPr>
        </p:nvSpPr>
        <p:spPr>
          <a:xfrm>
            <a:off x="6374920" y="1845734"/>
            <a:ext cx="5460521" cy="4175504"/>
          </a:xfrm>
        </p:spPr>
        <p:txBody>
          <a:bodyPr>
            <a:normAutofit/>
          </a:bodyPr>
          <a:lstStyle/>
          <a:p>
            <a:r>
              <a:rPr lang="el-GR" sz="2800" dirty="0"/>
              <a:t>Πιο συχνά ο αισθητήρας αυτός είναι ενσωματωμένος στο πίσω μέρος του αυτοκινήτου και ειδοποιεί τον οδηγό, όταν κατά το παρκάρισμα πλησιάσει πολύ κοντά σε κάποιο αντικείμενο το αυτοκίνητο.</a:t>
            </a:r>
          </a:p>
          <a:p>
            <a:endParaRPr lang="el-GR" sz="2800" dirty="0"/>
          </a:p>
        </p:txBody>
      </p:sp>
      <p:pic>
        <p:nvPicPr>
          <p:cNvPr id="4" name="Εικόνα 3"/>
          <p:cNvPicPr>
            <a:picLocks noChangeAspect="1"/>
          </p:cNvPicPr>
          <p:nvPr/>
        </p:nvPicPr>
        <p:blipFill>
          <a:blip r:embed="rId2"/>
          <a:stretch>
            <a:fillRect/>
          </a:stretch>
        </p:blipFill>
        <p:spPr>
          <a:xfrm>
            <a:off x="1326669" y="2283746"/>
            <a:ext cx="4409895" cy="3048816"/>
          </a:xfrm>
          <a:prstGeom prst="rect">
            <a:avLst/>
          </a:prstGeom>
        </p:spPr>
      </p:pic>
    </p:spTree>
    <p:extLst>
      <p:ext uri="{BB962C8B-B14F-4D97-AF65-F5344CB8AC3E}">
        <p14:creationId xmlns:p14="http://schemas.microsoft.com/office/powerpoint/2010/main" val="1185671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Remote Control </a:t>
            </a:r>
            <a:endParaRPr lang="el-GR" dirty="0"/>
          </a:p>
        </p:txBody>
      </p:sp>
      <p:sp>
        <p:nvSpPr>
          <p:cNvPr id="3" name="Θέση περιεχομένου 2"/>
          <p:cNvSpPr>
            <a:spLocks noGrp="1"/>
          </p:cNvSpPr>
          <p:nvPr>
            <p:ph idx="1"/>
          </p:nvPr>
        </p:nvSpPr>
        <p:spPr/>
        <p:txBody>
          <a:bodyPr>
            <a:noAutofit/>
          </a:bodyPr>
          <a:lstStyle/>
          <a:p>
            <a:r>
              <a:rPr lang="el-GR" sz="2800" dirty="0" smtClean="0"/>
              <a:t>Με τη χρήση ενός τηλεχειριστηρίου μπορούμε να ελέγξουμε συσκευές </a:t>
            </a:r>
            <a:r>
              <a:rPr lang="el-GR" sz="2800" dirty="0"/>
              <a:t>όπως </a:t>
            </a:r>
            <a:r>
              <a:rPr lang="el-GR" sz="2800" dirty="0" smtClean="0"/>
              <a:t>τηλεοράσεις, συστήματα κλιματισμού ή θέρμανσης, πόρτες γκαράζ, συναγερμούς κτλ. </a:t>
            </a:r>
            <a:endParaRPr lang="el-GR" sz="2800" dirty="0"/>
          </a:p>
        </p:txBody>
      </p:sp>
      <p:pic>
        <p:nvPicPr>
          <p:cNvPr id="4" name="Εικόνα 3"/>
          <p:cNvPicPr>
            <a:picLocks noChangeAspect="1"/>
          </p:cNvPicPr>
          <p:nvPr/>
        </p:nvPicPr>
        <p:blipFill>
          <a:blip r:embed="rId2"/>
          <a:stretch>
            <a:fillRect/>
          </a:stretch>
        </p:blipFill>
        <p:spPr>
          <a:xfrm>
            <a:off x="2484258" y="3484160"/>
            <a:ext cx="2676525" cy="2324100"/>
          </a:xfrm>
          <a:prstGeom prst="rect">
            <a:avLst/>
          </a:prstGeom>
        </p:spPr>
      </p:pic>
      <p:pic>
        <p:nvPicPr>
          <p:cNvPr id="5" name="Εικόνα 4"/>
          <p:cNvPicPr>
            <a:picLocks noChangeAspect="1"/>
          </p:cNvPicPr>
          <p:nvPr/>
        </p:nvPicPr>
        <p:blipFill>
          <a:blip r:embed="rId3"/>
          <a:stretch>
            <a:fillRect/>
          </a:stretch>
        </p:blipFill>
        <p:spPr>
          <a:xfrm>
            <a:off x="6547760" y="3544994"/>
            <a:ext cx="2853683" cy="2263266"/>
          </a:xfrm>
          <a:prstGeom prst="rect">
            <a:avLst/>
          </a:prstGeom>
        </p:spPr>
      </p:pic>
    </p:spTree>
    <p:extLst>
      <p:ext uri="{BB962C8B-B14F-4D97-AF65-F5344CB8AC3E}">
        <p14:creationId xmlns:p14="http://schemas.microsoft.com/office/powerpoint/2010/main" val="869673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Water Sensor </a:t>
            </a:r>
            <a:endParaRPr lang="el-GR" dirty="0"/>
          </a:p>
        </p:txBody>
      </p:sp>
      <p:sp>
        <p:nvSpPr>
          <p:cNvPr id="3" name="Θέση περιεχομένου 2"/>
          <p:cNvSpPr>
            <a:spLocks noGrp="1"/>
          </p:cNvSpPr>
          <p:nvPr>
            <p:ph idx="1"/>
          </p:nvPr>
        </p:nvSpPr>
        <p:spPr/>
        <p:txBody>
          <a:bodyPr>
            <a:noAutofit/>
          </a:bodyPr>
          <a:lstStyle/>
          <a:p>
            <a:r>
              <a:rPr lang="el-GR" sz="2800" dirty="0" smtClean="0"/>
              <a:t>Κύρια </a:t>
            </a:r>
            <a:r>
              <a:rPr lang="el-GR" sz="2800" dirty="0"/>
              <a:t>εφαρμογή του water sensor είναι η ανίχνευση της </a:t>
            </a:r>
            <a:r>
              <a:rPr lang="el-GR" sz="2800" dirty="0" smtClean="0"/>
              <a:t>στάθμης νερού σε κάποια δεξαμενή και η διατήρηση της επιθυμητής στάθμης με κάποια αντλία.</a:t>
            </a:r>
          </a:p>
          <a:p>
            <a:r>
              <a:rPr lang="el-GR" sz="2800" dirty="0" smtClean="0"/>
              <a:t>Επίσης, μπορεί να χρησιμοποιηθεί ως ανιχνευτής βροχής, ώστε να ειδοποιεί τον ιδιοκτήτη του σπιτιού σε περίπτωση βροχής. </a:t>
            </a:r>
            <a:endParaRPr lang="el-GR" sz="2800" dirty="0"/>
          </a:p>
        </p:txBody>
      </p:sp>
      <p:pic>
        <p:nvPicPr>
          <p:cNvPr id="5" name="Εικόνα 4"/>
          <p:cNvPicPr>
            <a:picLocks noChangeAspect="1"/>
          </p:cNvPicPr>
          <p:nvPr/>
        </p:nvPicPr>
        <p:blipFill>
          <a:blip r:embed="rId2"/>
          <a:stretch>
            <a:fillRect/>
          </a:stretch>
        </p:blipFill>
        <p:spPr>
          <a:xfrm>
            <a:off x="3799370" y="4284004"/>
            <a:ext cx="4654220" cy="1803059"/>
          </a:xfrm>
          <a:prstGeom prst="rect">
            <a:avLst/>
          </a:prstGeom>
        </p:spPr>
      </p:pic>
    </p:spTree>
    <p:extLst>
      <p:ext uri="{BB962C8B-B14F-4D97-AF65-F5344CB8AC3E}">
        <p14:creationId xmlns:p14="http://schemas.microsoft.com/office/powerpoint/2010/main" val="233220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045123" y="232913"/>
            <a:ext cx="6063903" cy="5708075"/>
          </a:xfrm>
          <a:prstGeom prst="rect">
            <a:avLst/>
          </a:prstGeom>
        </p:spPr>
      </p:pic>
    </p:spTree>
    <p:extLst>
      <p:ext uri="{BB962C8B-B14F-4D97-AF65-F5344CB8AC3E}">
        <p14:creationId xmlns:p14="http://schemas.microsoft.com/office/powerpoint/2010/main" val="1807254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Φωτογραφία κυκλώματος</a:t>
            </a:r>
            <a:endParaRPr lang="el-GR" dirty="0"/>
          </a:p>
        </p:txBody>
      </p:sp>
      <p:pic>
        <p:nvPicPr>
          <p:cNvPr id="4" name="Θέση περιεχομένου 3"/>
          <p:cNvPicPr>
            <a:picLocks noGrp="1" noChangeAspect="1"/>
          </p:cNvPicPr>
          <p:nvPr>
            <p:ph idx="1"/>
          </p:nvPr>
        </p:nvPicPr>
        <p:blipFill>
          <a:blip r:embed="rId2"/>
          <a:stretch>
            <a:fillRect/>
          </a:stretch>
        </p:blipFill>
        <p:spPr>
          <a:xfrm rot="5400000">
            <a:off x="3808527" y="1208837"/>
            <a:ext cx="4188985" cy="5487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8514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rotWithShape="1">
          <a:blip r:embed="rId2"/>
          <a:srcRect l="1902" t="-107" r="981" b="107"/>
          <a:stretch/>
        </p:blipFill>
        <p:spPr>
          <a:xfrm rot="5400000">
            <a:off x="2846232" y="-952211"/>
            <a:ext cx="6150636" cy="8296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518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εσωτερικό&#10;&#10;Περιγραφή που δημιουργήθηκε αυτόματα">
            <a:extLst>
              <a:ext uri="{FF2B5EF4-FFF2-40B4-BE49-F238E27FC236}">
                <a16:creationId xmlns="" xmlns:a16="http://schemas.microsoft.com/office/drawing/2014/main" id="{147BFA69-D4D2-4C48-9089-3A7A762F72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461" y="-171499"/>
            <a:ext cx="9051007" cy="6506362"/>
          </a:xfrm>
          <a:prstGeom prst="rect">
            <a:avLst/>
          </a:prstGeom>
        </p:spPr>
      </p:pic>
    </p:spTree>
    <p:extLst>
      <p:ext uri="{BB962C8B-B14F-4D97-AF65-F5344CB8AC3E}">
        <p14:creationId xmlns:p14="http://schemas.microsoft.com/office/powerpoint/2010/main" val="1105163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018581" y="336491"/>
            <a:ext cx="8349472" cy="5797518"/>
          </a:xfrm>
          <a:prstGeom prst="rect">
            <a:avLst/>
          </a:prstGeom>
        </p:spPr>
      </p:pic>
    </p:spTree>
    <p:extLst>
      <p:ext uri="{BB962C8B-B14F-4D97-AF65-F5344CB8AC3E}">
        <p14:creationId xmlns:p14="http://schemas.microsoft.com/office/powerpoint/2010/main" val="2948462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Smart city(</a:t>
            </a:r>
            <a:r>
              <a:rPr lang="el-GR" dirty="0" smtClean="0"/>
              <a:t>Έξυπνη πόλη</a:t>
            </a:r>
            <a:r>
              <a:rPr lang="en-US" dirty="0" smtClean="0"/>
              <a:t>)</a:t>
            </a:r>
            <a:endParaRPr lang="el-GR" dirty="0"/>
          </a:p>
        </p:txBody>
      </p:sp>
      <p:sp>
        <p:nvSpPr>
          <p:cNvPr id="3" name="Θέση περιεχομένου 2"/>
          <p:cNvSpPr>
            <a:spLocks noGrp="1"/>
          </p:cNvSpPr>
          <p:nvPr>
            <p:ph idx="1"/>
          </p:nvPr>
        </p:nvSpPr>
        <p:spPr>
          <a:xfrm>
            <a:off x="1097279" y="1845733"/>
            <a:ext cx="10746789" cy="4624077"/>
          </a:xfrm>
        </p:spPr>
        <p:txBody>
          <a:bodyPr>
            <a:normAutofit/>
          </a:bodyPr>
          <a:lstStyle/>
          <a:p>
            <a:pPr fontAlgn="base"/>
            <a:r>
              <a:rPr lang="el-GR" sz="2800" dirty="0"/>
              <a:t>Έ</a:t>
            </a:r>
            <a:r>
              <a:rPr lang="el-GR" sz="2800" dirty="0" smtClean="0"/>
              <a:t>ξυπνη </a:t>
            </a:r>
            <a:r>
              <a:rPr lang="el-GR" sz="2800" dirty="0"/>
              <a:t>πόλη είναι μια αστική περιοχή, που χρησιμοποιεί ένα πλήθος καινοτόμων τεχνολογιών (</a:t>
            </a:r>
            <a:r>
              <a:rPr lang="el-GR" sz="2800" dirty="0" smtClean="0"/>
              <a:t>πχ. </a:t>
            </a:r>
            <a:r>
              <a:rPr lang="el-GR" sz="2800" dirty="0"/>
              <a:t>διάφορους τύπους οργάνων και αισθητήρων) για τη συλλογή δεδομένων. Τα δεδομένα αυτά επεξεργάζονται από λογισμικά με απώτερο στόχο την αποτελεσματική  διαχείριση των πόρων και των υπηρεσιών της πόλης. Η έξυπνη τεχνολογία επιτρέπει στους διαχειριστές της πόλης, έχοντας εικόνα των νευραλγικών υποδομών της, να αλληλοεπιδρούν άμεσα με αυτές, και να βελτιστοποιούν την αποτελεσματικότητα των λειτουργιών και των υπηρεσιών της, σε ταυτόχρονη διασύνδεση με τους πολίτες της. Η σχέση των πολιτών με τους φορείς της πόλης γίνεται αμφίδρομη και διαδραστική μέσω καινοτόμων επικοινωνιακών διαύλων.</a:t>
            </a:r>
            <a:endParaRPr lang="el-GR" sz="2400" dirty="0"/>
          </a:p>
        </p:txBody>
      </p:sp>
    </p:spTree>
    <p:extLst>
      <p:ext uri="{BB962C8B-B14F-4D97-AF65-F5344CB8AC3E}">
        <p14:creationId xmlns:p14="http://schemas.microsoft.com/office/powerpoint/2010/main" val="3131216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a:t>
            </a:r>
            <a:r>
              <a:rPr lang="en-US" dirty="0" smtClean="0"/>
              <a:t>city</a:t>
            </a:r>
            <a:endParaRPr lang="el-GR" dirty="0"/>
          </a:p>
        </p:txBody>
      </p:sp>
      <p:sp>
        <p:nvSpPr>
          <p:cNvPr id="3" name="Θέση περιεχομένου 2"/>
          <p:cNvSpPr>
            <a:spLocks noGrp="1"/>
          </p:cNvSpPr>
          <p:nvPr>
            <p:ph idx="1"/>
          </p:nvPr>
        </p:nvSpPr>
        <p:spPr>
          <a:xfrm>
            <a:off x="1097280" y="1845734"/>
            <a:ext cx="10962448" cy="4598198"/>
          </a:xfrm>
        </p:spPr>
        <p:txBody>
          <a:bodyPr>
            <a:normAutofit/>
          </a:bodyPr>
          <a:lstStyle/>
          <a:p>
            <a:pPr fontAlgn="base"/>
            <a:r>
              <a:rPr lang="el-GR" sz="2800" dirty="0"/>
              <a:t>Τα δεδομένα που συλλέγονται αξιοποιούνται αφενός αυξάνοντας τον αριθμό των υπηρεσιών προς τους πολίτες, αφετέρου βελτιώνοντας την ποιότητα των υπηρεσιών αυτών, μειώνοντας ταυτόχρονα το λειτουργικό κόστος.  </a:t>
            </a:r>
          </a:p>
          <a:p>
            <a:pPr fontAlgn="base"/>
            <a:r>
              <a:rPr lang="el-GR" sz="2800" dirty="0"/>
              <a:t>Για παράδειγμα, ένας </a:t>
            </a:r>
            <a:r>
              <a:rPr lang="el-GR" sz="2800" b="1" dirty="0"/>
              <a:t>έξυπνος κάδος απορριμμάτων</a:t>
            </a:r>
            <a:r>
              <a:rPr lang="el-GR" sz="2800" dirty="0"/>
              <a:t> μεταδίδει συνεχώς τα δεδομένα του, με κύριο στοιχείο τη διαθέσιμη χωρητικότητα του. Ο διαχειριστής των απορριμματοφόρων, λαμβάνοντας υπόψη τη χωρητικότητα των κάδων, προγραμματίζει κάθε μέρα ένα διαφορετικό δρομολόγιο για την αποκομιδή τους και εξοικονομεί ανθρώπινους πόρους και καύσιμα για τα απορριμματοφόρα, καθώς δεν απαιτείται η διέλευση του απορριμματοφόρου από κάδο ο οποίος δεν έχει σκουπίδια.</a:t>
            </a:r>
          </a:p>
          <a:p>
            <a:endParaRPr lang="el-GR" dirty="0"/>
          </a:p>
        </p:txBody>
      </p:sp>
    </p:spTree>
    <p:extLst>
      <p:ext uri="{BB962C8B-B14F-4D97-AF65-F5344CB8AC3E}">
        <p14:creationId xmlns:p14="http://schemas.microsoft.com/office/powerpoint/2010/main" val="2247999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p:txBody>
          <a:bodyPr>
            <a:normAutofit/>
          </a:bodyPr>
          <a:lstStyle/>
          <a:p>
            <a:r>
              <a:rPr lang="el-GR" sz="2800" dirty="0"/>
              <a:t>Μια άλλη περίπτωση είναι οι </a:t>
            </a:r>
            <a:r>
              <a:rPr lang="el-GR" sz="2800" b="1" dirty="0"/>
              <a:t>έξυπνοι υδρομετρητές</a:t>
            </a:r>
            <a:r>
              <a:rPr lang="el-GR" sz="2800" dirty="0"/>
              <a:t>. Οι έξυπνοι υδρομετρητές μεταδίδουν συνεχώς προς την υπηρεσία στοιχεία, που αφορούν στην κατανάλωση αλλά και στις τυχόν βλάβες που μπορεί να υπάρχουν στην οικία του καταναλωτή. Οι πληροφορίες αυτές φτάνουν στην υπηρεσία την στιγμή που συμβαίνουν, αλλά ταυτόχρονα μεταδίδονται και στον καταναλωτή, ο οποίος λαμβάνει γνώση, όχι μόνο για την καθημερινή του κατανάλωση, αλλά και για ειδικά συμβάντα, όπως π.χ. για κάποια διαρροή, που συνήθως είναι μία βρύση που στάζει. Η πληροφορία φτάνει πολύ εύκολα στον καταναλωτή, με τη χρήση μιας εφαρμογής κινητού τηλεφώνου.</a:t>
            </a:r>
          </a:p>
          <a:p>
            <a:endParaRPr lang="el-GR" sz="2800" dirty="0"/>
          </a:p>
        </p:txBody>
      </p:sp>
    </p:spTree>
    <p:extLst>
      <p:ext uri="{BB962C8B-B14F-4D97-AF65-F5344CB8AC3E}">
        <p14:creationId xmlns:p14="http://schemas.microsoft.com/office/powerpoint/2010/main" val="299536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p:txBody>
          <a:bodyPr>
            <a:noAutofit/>
          </a:bodyPr>
          <a:lstStyle/>
          <a:p>
            <a:r>
              <a:rPr lang="el-GR" sz="2800" dirty="0"/>
              <a:t>Ο </a:t>
            </a:r>
            <a:r>
              <a:rPr lang="el-GR" sz="2800" b="1" dirty="0"/>
              <a:t>έξυπνος φωτισμός </a:t>
            </a:r>
            <a:r>
              <a:rPr lang="el-GR" sz="2800" dirty="0"/>
              <a:t>εξοικονομεί ενέργεια με πολλαπλούς τρόπους. Κατά πρώτον με τη χρήση ειδικών λαμπτήρων νέας τεχνολογίας. Επιπλέον το σύστημα καταγράφει την ποσότητα της φωτεινής ενέργειας που πέφτει πάνω στις επιφάνειες και προσαρμόζει ανάλογα την ένταση του φωτισμού, σύμφωνα με τις περιβαλλοντολογικές συνθήκες. Κατά τις νυχτερινές ώρες, που δεν υπάρχει κίνηση, μειώνει την ένταση του φωτισμού, ενώ την αυξάνει αυτόματα μόλις αντιληφθεί διερχόμενα αυτοκίνητα ή πεζούς επιτυγχάνοντας μεγαλύτερη εξοικονόμηση. Τέλος, ο στύλος μπορεί να δεχτεί μια πλειάδα αισθητηρίων, όπως μετεωρολογικούς αισθητήρες, κάμερες ελέγχου κυκλοφορίας κ.α.</a:t>
            </a:r>
          </a:p>
          <a:p>
            <a:endParaRPr lang="el-GR" sz="2800" dirty="0"/>
          </a:p>
        </p:txBody>
      </p:sp>
    </p:spTree>
    <p:extLst>
      <p:ext uri="{BB962C8B-B14F-4D97-AF65-F5344CB8AC3E}">
        <p14:creationId xmlns:p14="http://schemas.microsoft.com/office/powerpoint/2010/main" val="1785571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a:xfrm>
            <a:off x="1097280" y="1737360"/>
            <a:ext cx="10962448" cy="4486055"/>
          </a:xfrm>
        </p:spPr>
        <p:txBody>
          <a:bodyPr>
            <a:noAutofit/>
          </a:bodyPr>
          <a:lstStyle/>
          <a:p>
            <a:pPr fontAlgn="base"/>
            <a:r>
              <a:rPr lang="el-GR" sz="2800" dirty="0"/>
              <a:t>Μία </a:t>
            </a:r>
            <a:r>
              <a:rPr lang="el-GR" sz="2800" b="1" dirty="0"/>
              <a:t>έξυπνη διάβαση </a:t>
            </a:r>
            <a:r>
              <a:rPr lang="el-GR" sz="2800" dirty="0"/>
              <a:t>φαίνεται σαν μια απλή κλασική διάβαση με γραμμογράφηση στο οδόστρωμα και προειδοποιητικές πινακίδες. Όταν όμως η διάταξη αντιληφθεί ότι ένας πεζός προσπαθεί να την διασχίσει, ενεργοποιείται αυτόματα και προειδοποιεί τους διερχόμενους οδηγούς, με εναλλασσόμενους φωτεινούς σηματοδότες και φωτιζόμενες πινακίδες. Αν η διέλευση πραγματοποιηθεί κατά τις νυχτερινές ώρες, οι στύλοι φωτισμού που φωτίζουν τη διάβαση αυξάνουν την έντασή τους στο μέγιστο, ώστε αυτή να γίνει αντιληπτή από τυχόν οχήματα που πλησιάζουν σε αυτή. Παράλληλα, διάφοροι αισθητήρες καταγράφουν συνεχώς επιπρόσθετα δεδομένα, όπως την ατμοσφαιρική ρύπανση, τον θόρυβο και άλλες μετεωρολογικές παραμέτρους και τις μεταδίδουν προς τις αρμόδιες υπηρεσίες.</a:t>
            </a:r>
          </a:p>
          <a:p>
            <a:endParaRPr lang="el-GR" sz="2800" dirty="0"/>
          </a:p>
        </p:txBody>
      </p:sp>
    </p:spTree>
    <p:extLst>
      <p:ext uri="{BB962C8B-B14F-4D97-AF65-F5344CB8AC3E}">
        <p14:creationId xmlns:p14="http://schemas.microsoft.com/office/powerpoint/2010/main" val="143121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p:txBody>
          <a:bodyPr>
            <a:noAutofit/>
          </a:bodyPr>
          <a:lstStyle/>
          <a:p>
            <a:r>
              <a:rPr lang="el-GR" sz="2800" dirty="0"/>
              <a:t>Η </a:t>
            </a:r>
            <a:r>
              <a:rPr lang="el-GR" sz="2800" b="1" dirty="0"/>
              <a:t>έξυπνη στάθμευση </a:t>
            </a:r>
            <a:r>
              <a:rPr lang="el-GR" sz="2800" dirty="0"/>
              <a:t>ουσιαστικά δίνει στους οδηγούς, μέσω μιας εφαρμογής για </a:t>
            </a:r>
            <a:r>
              <a:rPr lang="el-GR" sz="2800" dirty="0" err="1"/>
              <a:t>smartphοne</a:t>
            </a:r>
            <a:r>
              <a:rPr lang="el-GR" sz="2800" dirty="0"/>
              <a:t>, τη δυνατότητα να βρουν άμεσα τις διαθέσιμες θέσεις για παρκάρισμα στην περιοχή που κινούνται. Μέσω αισθητήρων, που τοποθετούνται στο οδόστρωμα, το σύστημα μπορεί να ανιχνεύσει αν μια θέση είναι διαθέσιμη για στάθμευση ή όχι. Ανάλογα με την πολιτική που θέλει να εφαρμόσει ο εκάστοτε δήμος, είναι δυνατή η χρέωση ή όχι του οχήματος κατά την διάρκεια της στάθμευσης, ενώ η πληρωμή πραγματοποιείται μέσω της εφαρμογής. Παράλληλα, υπάρχει η δυνατότητα ειδικής τιμολογιακής πολιτικής, όπως π.χ. η μη χρέωση σε μόνιμους κατοίκους.</a:t>
            </a:r>
          </a:p>
          <a:p>
            <a:endParaRPr lang="el-GR" sz="2800" dirty="0"/>
          </a:p>
        </p:txBody>
      </p:sp>
    </p:spTree>
    <p:extLst>
      <p:ext uri="{BB962C8B-B14F-4D97-AF65-F5344CB8AC3E}">
        <p14:creationId xmlns:p14="http://schemas.microsoft.com/office/powerpoint/2010/main" val="1584965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Smart home(</a:t>
            </a:r>
            <a:r>
              <a:rPr lang="el-GR" dirty="0"/>
              <a:t>Έξυπνο </a:t>
            </a:r>
            <a:r>
              <a:rPr lang="el-GR" dirty="0" smtClean="0"/>
              <a:t>Σπίτι</a:t>
            </a:r>
            <a:r>
              <a:rPr lang="en-US" dirty="0" smtClean="0"/>
              <a:t>)</a:t>
            </a:r>
            <a:endParaRPr lang="el-GR" dirty="0"/>
          </a:p>
        </p:txBody>
      </p:sp>
      <p:sp>
        <p:nvSpPr>
          <p:cNvPr id="3" name="Θέση περιεχομένου 2"/>
          <p:cNvSpPr>
            <a:spLocks noGrp="1"/>
          </p:cNvSpPr>
          <p:nvPr>
            <p:ph idx="1"/>
          </p:nvPr>
        </p:nvSpPr>
        <p:spPr>
          <a:xfrm>
            <a:off x="1097279" y="1845734"/>
            <a:ext cx="10574261" cy="4399791"/>
          </a:xfrm>
        </p:spPr>
        <p:txBody>
          <a:bodyPr>
            <a:noAutofit/>
          </a:bodyPr>
          <a:lstStyle/>
          <a:p>
            <a:r>
              <a:rPr lang="el-GR" sz="2800" dirty="0"/>
              <a:t>Το έξυπνο σπίτι είναι ένα απλό σπίτι το οποίο δίνει την δυνατότητα στον ιδιοκτήτη μέσω κάποιων τεχνολογιών να τα ελέγχει με μεγαλύτερη ευκολία είτε βρίσκεται μέσα σε αυτό είτε χιλιόμετρα μακριά. Μπορεί να ελέγχει και να ειδοποιεί αν υπάρχουν ανοιχτές πόρτες ή παράθυρα στο σπίτι, αν είναι όλα ασφαλισμένα αλλά και σε περίπτωση πυρκαγιάς ή πλημμύρας να τηλεφωνεί σε πυροσβεστική ή αστυνομία. Με την χρήση ασύρματων αισθητήρων, ενσωματωμένων σε αντικείμενα μπορεί να παρακολουθηθούν δραστηριότητες που εκτελούνται σε ένα έξυπνο σπίτι ώστε </a:t>
            </a:r>
            <a:r>
              <a:rPr lang="el-GR" sz="2800"/>
              <a:t>να </a:t>
            </a:r>
            <a:r>
              <a:rPr lang="el-GR" sz="2800" smtClean="0"/>
              <a:t>διευκολύνεται </a:t>
            </a:r>
            <a:r>
              <a:rPr lang="el-GR" sz="2800" dirty="0"/>
              <a:t>ο έλεγχος του σπιτιού από τον ιδιοκτήτη έχοντας βέβαια προβλεφθεί η ασφάλεια των προσωπικών δεδομένων. </a:t>
            </a:r>
          </a:p>
          <a:p>
            <a:endParaRPr lang="el-GR" sz="2800" dirty="0"/>
          </a:p>
        </p:txBody>
      </p:sp>
    </p:spTree>
    <p:extLst>
      <p:ext uri="{BB962C8B-B14F-4D97-AF65-F5344CB8AC3E}">
        <p14:creationId xmlns:p14="http://schemas.microsoft.com/office/powerpoint/2010/main" val="100970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p:txBody>
          <a:bodyPr>
            <a:noAutofit/>
          </a:bodyPr>
          <a:lstStyle/>
          <a:p>
            <a:r>
              <a:rPr lang="el-GR" sz="2800" dirty="0"/>
              <a:t>Η </a:t>
            </a:r>
            <a:r>
              <a:rPr lang="el-GR" sz="2800" b="1" dirty="0"/>
              <a:t>έξυπνη στάση </a:t>
            </a:r>
            <a:r>
              <a:rPr lang="el-GR" sz="2800" dirty="0"/>
              <a:t>μέσων μαζικής μεταφοράς ή το έξυπνο κιόσκι λειτουργούν, όχι μόνο σαν απλοί χώροι αναμονής ή ανάπαυσης, αλλά και σαν σημεία πληροφόρησης των πολιτών, παρέχοντας πληροφορίες για τα δρομολόγια των μέσων, τα αξιοθέατα της πόλης, τους χώρους αναψυχής, τις καιρικές συνθήκες κ.α. Επιπλέον διαθέτει θέσεις φόρτισης για το κινητό και τα μικρά ηλεκτρικά οχήματα, όπως είναι τα ποδήλατα ή τα πατίνια. Κάθε έξυπνη στάση, είναι και ένα σημείο παροχής ασύρματου </a:t>
            </a:r>
            <a:r>
              <a:rPr lang="el-GR" sz="2800" dirty="0" err="1"/>
              <a:t>internet</a:t>
            </a:r>
            <a:r>
              <a:rPr lang="el-GR" sz="2800" dirty="0"/>
              <a:t> (</a:t>
            </a:r>
            <a:r>
              <a:rPr lang="el-GR" sz="2800" dirty="0" err="1"/>
              <a:t>WiFi</a:t>
            </a:r>
            <a:r>
              <a:rPr lang="el-GR" sz="2800" dirty="0"/>
              <a:t> </a:t>
            </a:r>
            <a:r>
              <a:rPr lang="el-GR" sz="2800" dirty="0" err="1"/>
              <a:t>Hotspot</a:t>
            </a:r>
            <a:r>
              <a:rPr lang="el-GR" sz="2800" dirty="0"/>
              <a:t>), ενώ ταυτόχρονα συλλέγει πληροφορίες για την κίνηση των μέσων μαζικής κυκλοφορίας, βελτιώνοντας έτσι τους ενδεικτικούς χρόνους αναμονής.</a:t>
            </a:r>
          </a:p>
          <a:p>
            <a:endParaRPr lang="el-GR" sz="2800" dirty="0"/>
          </a:p>
        </p:txBody>
      </p:sp>
    </p:spTree>
    <p:extLst>
      <p:ext uri="{BB962C8B-B14F-4D97-AF65-F5344CB8AC3E}">
        <p14:creationId xmlns:p14="http://schemas.microsoft.com/office/powerpoint/2010/main" val="5804017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863306" y="163905"/>
            <a:ext cx="8795271" cy="6081186"/>
          </a:xfrm>
          <a:prstGeom prst="rect">
            <a:avLst/>
          </a:prstGeom>
        </p:spPr>
      </p:pic>
    </p:spTree>
    <p:extLst>
      <p:ext uri="{BB962C8B-B14F-4D97-AF65-F5344CB8AC3E}">
        <p14:creationId xmlns:p14="http://schemas.microsoft.com/office/powerpoint/2010/main" val="120025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a:xfrm>
            <a:off x="1097279" y="1845733"/>
            <a:ext cx="10945195" cy="4736221"/>
          </a:xfrm>
        </p:spPr>
        <p:txBody>
          <a:bodyPr>
            <a:normAutofit lnSpcReduction="10000"/>
          </a:bodyPr>
          <a:lstStyle/>
          <a:p>
            <a:pPr fontAlgn="base"/>
            <a:r>
              <a:rPr lang="el-GR" sz="2800" dirty="0"/>
              <a:t>Η έξυπνη πόλη ουσιαστικά παρακολουθεί, συλλέγει και αξιοποιεί δεδομένα, ούτως ώστε να διαχειρίζεται συστήματα κυκλοφορίας και μεταφοράς, μονάδες παραγωγής ενέργειας, υπηρεσίες κοινής ωφελείας, δίκτυα ύδρευσης, απορρίμματα, συστήματα πληροφοριών, σχολείων, βιβλιοθηκών, νοσοκομείων και άλλων κοινοτικών υπηρεσιών και όλα αυτά σε πραγματικό χρόνο.</a:t>
            </a:r>
          </a:p>
          <a:p>
            <a:pPr fontAlgn="base"/>
            <a:r>
              <a:rPr lang="el-GR" sz="2800" dirty="0"/>
              <a:t>Σήμερα το 54% του παγκόσμιου πληθυσμού ζει σε πόλεις ενώ το ποσοστό αυτό αναμένεται να φτάσει το 66% μέχρι το 2050. Στην Ευρώπη δε, το ποσοστό των κατοίκων που ήδη ζει σε αστική περιοχή αγγίζει το 74%, με αυξανόμενη τάση. Για την σωστή διαχείριση της αυξανόμενης αστικοποίησης αλλά και την διασφάλιση της ευημερίας των πολιτών η «έξυπνη πόλη» αποτελεί την λύση του μέλλοντος.</a:t>
            </a:r>
          </a:p>
          <a:p>
            <a:endParaRPr lang="el-GR" dirty="0"/>
          </a:p>
        </p:txBody>
      </p:sp>
    </p:spTree>
    <p:extLst>
      <p:ext uri="{BB962C8B-B14F-4D97-AF65-F5344CB8AC3E}">
        <p14:creationId xmlns:p14="http://schemas.microsoft.com/office/powerpoint/2010/main" val="1009972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city</a:t>
            </a:r>
            <a:endParaRPr lang="el-GR" dirty="0"/>
          </a:p>
        </p:txBody>
      </p:sp>
      <p:sp>
        <p:nvSpPr>
          <p:cNvPr id="3" name="Θέση περιεχομένου 2"/>
          <p:cNvSpPr>
            <a:spLocks noGrp="1"/>
          </p:cNvSpPr>
          <p:nvPr>
            <p:ph idx="1"/>
          </p:nvPr>
        </p:nvSpPr>
        <p:spPr>
          <a:xfrm>
            <a:off x="1097279" y="1845733"/>
            <a:ext cx="10945195" cy="4718969"/>
          </a:xfrm>
        </p:spPr>
        <p:txBody>
          <a:bodyPr>
            <a:normAutofit/>
          </a:bodyPr>
          <a:lstStyle/>
          <a:p>
            <a:r>
              <a:rPr lang="el-GR" sz="2800" dirty="0"/>
              <a:t>Μία έξυπνη πόλη μπορεί να είναι προετοιμασμένη για τις όποιες μελλοντικές εξελίξεις, «οχυρωμένη» απέναντι σε φυσικές καταστροφές, δημιουργώντας ένα ασφαλές περιβάλλον για τους κατοίκους της. Μπορεί να ανταποκρίνεται άμεσα και στοχευμένα στην επίλυση καθημερινών προβλημάτων και να μην έχει απλώς μια «συναλλακτική» σχέση με τους πολίτες της. Μπορεί να γίνει μια «πράσινη πόλη» καθώς οι αρμόδιοι φορείς, σε πραγματικό χρόνο και βασιζόμενοι πάντα στα δεδομένα που λαμβάνουν, μπορούν να δρουν άμεσα και έξυπνα και να εκμεταλλεύονται τις παρεχόμενες υπηρεσίες, για να μειώνουν το ενεργειακό και το περιβαλλοντολογικό αποτύπωμα ουσιαστικά.</a:t>
            </a:r>
          </a:p>
          <a:p>
            <a:endParaRPr lang="el-GR" dirty="0"/>
          </a:p>
        </p:txBody>
      </p:sp>
    </p:spTree>
    <p:extLst>
      <p:ext uri="{BB962C8B-B14F-4D97-AF65-F5344CB8AC3E}">
        <p14:creationId xmlns:p14="http://schemas.microsoft.com/office/powerpoint/2010/main" val="3629565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1094720" cy="1450757"/>
          </a:xfrm>
        </p:spPr>
        <p:txBody>
          <a:bodyPr>
            <a:normAutofit/>
          </a:bodyPr>
          <a:lstStyle/>
          <a:p>
            <a:r>
              <a:rPr lang="en-US" dirty="0" smtClean="0"/>
              <a:t>Internet of things(</a:t>
            </a:r>
            <a:r>
              <a:rPr lang="el-GR" dirty="0"/>
              <a:t>Διαδίκτυο των </a:t>
            </a:r>
            <a:r>
              <a:rPr lang="el-GR" dirty="0" smtClean="0"/>
              <a:t>πραγμάτων</a:t>
            </a:r>
            <a:r>
              <a:rPr lang="en-US" dirty="0" smtClean="0"/>
              <a:t>)</a:t>
            </a:r>
            <a:endParaRPr lang="el-GR" dirty="0"/>
          </a:p>
        </p:txBody>
      </p:sp>
      <p:sp>
        <p:nvSpPr>
          <p:cNvPr id="3" name="Θέση περιεχομένου 2"/>
          <p:cNvSpPr>
            <a:spLocks noGrp="1"/>
          </p:cNvSpPr>
          <p:nvPr>
            <p:ph idx="1"/>
          </p:nvPr>
        </p:nvSpPr>
        <p:spPr>
          <a:xfrm>
            <a:off x="1097280" y="1845734"/>
            <a:ext cx="10833052" cy="4589572"/>
          </a:xfrm>
        </p:spPr>
        <p:txBody>
          <a:bodyPr>
            <a:noAutofit/>
          </a:bodyPr>
          <a:lstStyle/>
          <a:p>
            <a:r>
              <a:rPr lang="el-GR" sz="2800" dirty="0"/>
              <a:t>Το </a:t>
            </a:r>
            <a:r>
              <a:rPr lang="el-GR" sz="2800" b="1" dirty="0"/>
              <a:t>Διαδίκτυο των πραγμάτων</a:t>
            </a:r>
            <a:r>
              <a:rPr lang="el-GR" sz="2800" dirty="0"/>
              <a:t> ή </a:t>
            </a:r>
            <a:r>
              <a:rPr lang="el-GR" sz="2800" b="1" dirty="0"/>
              <a:t>Ίντερνετ των πραγμάτων</a:t>
            </a:r>
            <a:r>
              <a:rPr lang="el-GR" sz="2800" dirty="0"/>
              <a:t> </a:t>
            </a:r>
            <a:r>
              <a:rPr lang="el-GR" sz="2800" dirty="0" smtClean="0"/>
              <a:t>αποτελεί </a:t>
            </a:r>
            <a:r>
              <a:rPr lang="el-GR" sz="2800" dirty="0"/>
              <a:t>το δίκτυο επικοινωνίας πληθώρας συσκευών, οικιακών συσκευών, αυτοκινήτων καθώς και κάθε αντικειμένου που ενσωματώνει ηλεκτρονικά μέσα, λογισμικό, αισθητήρες και συνδεσιμότητα σε δίκτυο ώστε να επιτρέπεται η σύνδεση και η ανταλλαγή δεδομένων. Απλούστερα, η φιλοσοφία του </a:t>
            </a:r>
            <a:r>
              <a:rPr lang="en-US" sz="2800" dirty="0" smtClean="0"/>
              <a:t>IO</a:t>
            </a:r>
            <a:r>
              <a:rPr lang="el-GR" sz="2800" dirty="0" smtClean="0"/>
              <a:t>T </a:t>
            </a:r>
            <a:r>
              <a:rPr lang="el-GR" sz="2800" dirty="0"/>
              <a:t>είναι η σύνδεση όλων των ηλεκτρονικών συσκευών μεταξύ τους </a:t>
            </a:r>
            <a:r>
              <a:rPr lang="el-GR" sz="2800" dirty="0" smtClean="0"/>
              <a:t>ή </a:t>
            </a:r>
            <a:r>
              <a:rPr lang="el-GR" sz="2800" dirty="0"/>
              <a:t>με δυνατότητα σύνδεσης στο </a:t>
            </a:r>
            <a:r>
              <a:rPr lang="el-GR" sz="2800" dirty="0" smtClean="0"/>
              <a:t>διαδίκτυο</a:t>
            </a:r>
            <a:r>
              <a:rPr lang="en-US" sz="2800" dirty="0" smtClean="0"/>
              <a:t>.</a:t>
            </a:r>
          </a:p>
        </p:txBody>
      </p:sp>
    </p:spTree>
    <p:extLst>
      <p:ext uri="{BB962C8B-B14F-4D97-AF65-F5344CB8AC3E}">
        <p14:creationId xmlns:p14="http://schemas.microsoft.com/office/powerpoint/2010/main" val="776788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Internet of things</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664588" y="1863516"/>
            <a:ext cx="6923783" cy="4334319"/>
          </a:xfrm>
          <a:prstGeom prst="rect">
            <a:avLst/>
          </a:prstGeom>
        </p:spPr>
      </p:pic>
    </p:spTree>
    <p:extLst>
      <p:ext uri="{BB962C8B-B14F-4D97-AF65-F5344CB8AC3E}">
        <p14:creationId xmlns:p14="http://schemas.microsoft.com/office/powerpoint/2010/main" val="4197170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Internet of things</a:t>
            </a:r>
            <a:endParaRPr lang="el-GR" dirty="0"/>
          </a:p>
        </p:txBody>
      </p:sp>
      <p:sp>
        <p:nvSpPr>
          <p:cNvPr id="3" name="Θέση περιεχομένου 2"/>
          <p:cNvSpPr>
            <a:spLocks noGrp="1"/>
          </p:cNvSpPr>
          <p:nvPr>
            <p:ph idx="1"/>
          </p:nvPr>
        </p:nvSpPr>
        <p:spPr/>
        <p:txBody>
          <a:bodyPr>
            <a:normAutofit/>
          </a:bodyPr>
          <a:lstStyle/>
          <a:p>
            <a:r>
              <a:rPr lang="el-GR" sz="2800" dirty="0"/>
              <a:t>Η έννοια "Things" (πράγματα) δεν είναι αυστηρά συνδεδεμένη με ορισμένα προϊόντα. Αναφέρεται σε μία ευρεία ποικιλία συσκευών εντελώς διαφορετικά μεταξύ τους, όπως για παράδειγμα αυτοκίνητα με ενσωματωμένους αισθητήρες, κάμερες, κλιματιστικά, φώτα, συστήματα ασφαλείας, smartwatches ακόμα και αυτοκίνητα των οποίων οι περίπλοκοι αισθητήρες εντοπίζουν αντικείμενα στην πορεία τους. Είναι μερικά από τα πολλά προϊόντα τεχνολογίας. Βασικό χαρακτηριστικό όλων είναι η σύνδεση μεταξύ τους με απώτερο σκοπό την δυνατότητα του χρήστη να τα ελέγχει από έναν υπολογιστή ή κινητό</a:t>
            </a:r>
            <a:r>
              <a:rPr lang="en-US" sz="2800" dirty="0"/>
              <a:t>.</a:t>
            </a:r>
            <a:endParaRPr lang="el-GR" sz="2800" dirty="0"/>
          </a:p>
          <a:p>
            <a:endParaRPr lang="el-GR" sz="2800" dirty="0"/>
          </a:p>
        </p:txBody>
      </p:sp>
    </p:spTree>
    <p:extLst>
      <p:ext uri="{BB962C8B-B14F-4D97-AF65-F5344CB8AC3E}">
        <p14:creationId xmlns:p14="http://schemas.microsoft.com/office/powerpoint/2010/main" val="147060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Internet of things</a:t>
            </a:r>
            <a:endParaRPr lang="el-GR" dirty="0"/>
          </a:p>
        </p:txBody>
      </p:sp>
      <p:sp>
        <p:nvSpPr>
          <p:cNvPr id="3" name="Θέση περιεχομένου 2"/>
          <p:cNvSpPr>
            <a:spLocks noGrp="1"/>
          </p:cNvSpPr>
          <p:nvPr>
            <p:ph idx="1"/>
          </p:nvPr>
        </p:nvSpPr>
        <p:spPr/>
        <p:txBody>
          <a:bodyPr>
            <a:normAutofit/>
          </a:bodyPr>
          <a:lstStyle/>
          <a:p>
            <a:r>
              <a:rPr lang="el-GR" sz="2800" dirty="0"/>
              <a:t>Οι συσκευές και τα αντικείμενα με ενσωματωμένους αισθητήρες συνδέονται με μια πλατφόρμα, η οποία περιλαμβάνει δεδομένα από τις διάφορες συσκευές και εφαρμόζει αναλυτικά στοιχεία για να μοιράζονται τις πιο πολύτιμες πληροφορίες με εφαρμογές που έχουν δημιουργηθεί για την αντιμετώπιση συγκεκριμένων αναγκών. Οι συσκευές </a:t>
            </a:r>
            <a:r>
              <a:rPr lang="el-GR" sz="2800" dirty="0" smtClean="0"/>
              <a:t>I</a:t>
            </a:r>
            <a:r>
              <a:rPr lang="en-US" sz="2800" dirty="0" smtClean="0"/>
              <a:t>O</a:t>
            </a:r>
            <a:r>
              <a:rPr lang="el-GR" sz="2800" dirty="0" smtClean="0"/>
              <a:t>T </a:t>
            </a:r>
            <a:r>
              <a:rPr lang="el-GR" sz="2800" dirty="0"/>
              <a:t>μπορούν να εντοπίσουν ακριβώς ποιες πληροφορίες είναι χρήσιμες και να τις εκμεταλλευτούν κατάλληλα. Η δυνατότητα αυτή μπορεί να αυτοματοποιήσει επαναλαμβανόμενες, χρονοβόρες ή ακόμα και επικίνδυνες εργασίες.</a:t>
            </a:r>
          </a:p>
        </p:txBody>
      </p:sp>
    </p:spTree>
    <p:extLst>
      <p:ext uri="{BB962C8B-B14F-4D97-AF65-F5344CB8AC3E}">
        <p14:creationId xmlns:p14="http://schemas.microsoft.com/office/powerpoint/2010/main" val="4049636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Π</a:t>
            </a:r>
            <a:r>
              <a:rPr lang="el-GR" dirty="0" smtClean="0"/>
              <a:t>αραδείγματα I</a:t>
            </a:r>
            <a:r>
              <a:rPr lang="en-US" dirty="0" smtClean="0"/>
              <a:t>O</a:t>
            </a:r>
            <a:r>
              <a:rPr lang="el-GR" dirty="0" smtClean="0"/>
              <a:t>T</a:t>
            </a:r>
            <a:endParaRPr lang="el-GR" dirty="0"/>
          </a:p>
        </p:txBody>
      </p:sp>
      <p:sp>
        <p:nvSpPr>
          <p:cNvPr id="3" name="Θέση περιεχομένου 2"/>
          <p:cNvSpPr>
            <a:spLocks noGrp="1"/>
          </p:cNvSpPr>
          <p:nvPr>
            <p:ph idx="1"/>
          </p:nvPr>
        </p:nvSpPr>
        <p:spPr>
          <a:xfrm>
            <a:off x="1097279" y="1845733"/>
            <a:ext cx="10884811" cy="4287647"/>
          </a:xfrm>
        </p:spPr>
        <p:txBody>
          <a:bodyPr>
            <a:noAutofit/>
          </a:bodyPr>
          <a:lstStyle/>
          <a:p>
            <a:r>
              <a:rPr lang="el-GR" sz="2800" dirty="0" smtClean="0"/>
              <a:t>Ο </a:t>
            </a:r>
            <a:r>
              <a:rPr lang="el-GR" sz="2800" dirty="0"/>
              <a:t>δήμος των </a:t>
            </a:r>
            <a:r>
              <a:rPr lang="el-GR" sz="2800" dirty="0" smtClean="0"/>
              <a:t>ΗΠΑ</a:t>
            </a:r>
            <a:r>
              <a:rPr lang="el-GR" sz="2800" dirty="0"/>
              <a:t> που πέρασε σε έξυπνους μετρητές για την παρακολούθηση της χρήσης του νερού είδε άμεση και ασφαλή εξοικονόμηση χρημάτων. Η διαδικασία συλλογής δεδομένων εξελίχθηκε από μια χειρωνακτική διαδικασία, στην οποία οι τεχνικοί ταξίδευαν σε κάθε μετρητή, σε μία γρήγορη και τυποποιημένη εργασία από συστήματα </a:t>
            </a:r>
            <a:r>
              <a:rPr lang="el-GR" sz="2800" dirty="0" smtClean="0"/>
              <a:t>I</a:t>
            </a:r>
            <a:r>
              <a:rPr lang="en-US" sz="2800" dirty="0" smtClean="0"/>
              <a:t>O</a:t>
            </a:r>
            <a:r>
              <a:rPr lang="el-GR" sz="2800" dirty="0" smtClean="0"/>
              <a:t>T </a:t>
            </a:r>
            <a:r>
              <a:rPr lang="el-GR" sz="2800" dirty="0"/>
              <a:t>όπου οι αυτόματοι μετρητές κατέγραφαν και απέστελλαν σε μια κεντρική βάση δεδομένων τα αποτελέσματα των μετρήσεων. Αυτό εξοικονόμησε πολλά χρήματα, τόσο σε ώρες εργασίας όσο και σε εξοπλισμό, όπως φορτηγά. Η πόλη υπολογίζει συνολική εξοικονόμηση 28 εκατομμυρίων δολαρίων και καθαρή εξοικονόμηση περίπου 10 εκατομμυρίων δολαρίων κατά τη διάρκεια της πρωτοβουλίας.</a:t>
            </a:r>
          </a:p>
          <a:p>
            <a:endParaRPr lang="el-GR" sz="2800" dirty="0"/>
          </a:p>
        </p:txBody>
      </p:sp>
    </p:spTree>
    <p:extLst>
      <p:ext uri="{BB962C8B-B14F-4D97-AF65-F5344CB8AC3E}">
        <p14:creationId xmlns:p14="http://schemas.microsoft.com/office/powerpoint/2010/main" val="4015671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Βιβλιογραφία</a:t>
            </a:r>
            <a:endParaRPr lang="el-GR" dirty="0"/>
          </a:p>
        </p:txBody>
      </p:sp>
      <p:sp>
        <p:nvSpPr>
          <p:cNvPr id="3" name="Θέση περιεχομένου 2"/>
          <p:cNvSpPr>
            <a:spLocks noGrp="1"/>
          </p:cNvSpPr>
          <p:nvPr>
            <p:ph idx="1"/>
          </p:nvPr>
        </p:nvSpPr>
        <p:spPr/>
        <p:txBody>
          <a:bodyPr/>
          <a:lstStyle/>
          <a:p>
            <a:pPr>
              <a:buFont typeface="Arial" panose="020B0604020202020204" pitchFamily="34" charset="0"/>
              <a:buChar char="•"/>
            </a:pPr>
            <a:r>
              <a:rPr lang="en-US" dirty="0">
                <a:hlinkClick r:id="rId2"/>
              </a:rPr>
              <a:t>https://blog.plaisio.gr/guides/smart-home-pos-na-kaneis-to-spiti-soy-pio-exypno</a:t>
            </a:r>
            <a:r>
              <a:rPr lang="en-US" dirty="0" smtClean="0">
                <a:hlinkClick r:id="rId2"/>
              </a:rPr>
              <a:t>/</a:t>
            </a:r>
            <a:endParaRPr lang="el-GR" dirty="0" smtClean="0"/>
          </a:p>
          <a:p>
            <a:pPr>
              <a:buFont typeface="Arial" panose="020B0604020202020204" pitchFamily="34" charset="0"/>
              <a:buChar char="•"/>
            </a:pPr>
            <a:r>
              <a:rPr lang="en-US" dirty="0">
                <a:hlinkClick r:id="rId3"/>
              </a:rPr>
              <a:t>https://</a:t>
            </a:r>
            <a:r>
              <a:rPr lang="en-US" dirty="0" smtClean="0">
                <a:hlinkClick r:id="rId3"/>
              </a:rPr>
              <a:t>www.epoli.gr/einai_exypni_poli_smart_city-a-134610.html</a:t>
            </a:r>
            <a:endParaRPr lang="el-GR" dirty="0" smtClean="0"/>
          </a:p>
          <a:p>
            <a:pPr>
              <a:buFont typeface="Arial" panose="020B0604020202020204" pitchFamily="34" charset="0"/>
              <a:buChar char="•"/>
            </a:pPr>
            <a:r>
              <a:rPr lang="en-US" dirty="0">
                <a:hlinkClick r:id="rId4"/>
              </a:rPr>
              <a:t>https://el.wikipedia.org/wiki/%CE%94%CE%B9%CE%B1%CE%B4%CE%AF%CE%BA%CF%84%CF%85%CE%BF_%CF%84%CF%89%CE%BD_%</a:t>
            </a:r>
            <a:r>
              <a:rPr lang="en-US" dirty="0" smtClean="0">
                <a:hlinkClick r:id="rId4"/>
              </a:rPr>
              <a:t>CF%80%CF%81%CE%B1%CE%B3%CE%BC%CE%AC%CF%84%CF%89%CE%BD</a:t>
            </a:r>
            <a:endParaRPr lang="el-GR" dirty="0" smtClean="0"/>
          </a:p>
          <a:p>
            <a:pPr>
              <a:buFont typeface="Arial" panose="020B0604020202020204" pitchFamily="34" charset="0"/>
              <a:buChar char="•"/>
            </a:pPr>
            <a:endParaRPr lang="el-GR" dirty="0"/>
          </a:p>
        </p:txBody>
      </p:sp>
    </p:spTree>
    <p:extLst>
      <p:ext uri="{BB962C8B-B14F-4D97-AF65-F5344CB8AC3E}">
        <p14:creationId xmlns:p14="http://schemas.microsoft.com/office/powerpoint/2010/main" val="244112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home</a:t>
            </a:r>
            <a:endParaRPr lang="el-GR" dirty="0"/>
          </a:p>
        </p:txBody>
      </p:sp>
      <p:sp>
        <p:nvSpPr>
          <p:cNvPr id="3" name="Θέση περιεχομένου 2"/>
          <p:cNvSpPr>
            <a:spLocks noGrp="1"/>
          </p:cNvSpPr>
          <p:nvPr>
            <p:ph idx="1"/>
          </p:nvPr>
        </p:nvSpPr>
        <p:spPr>
          <a:xfrm>
            <a:off x="1097280" y="1737360"/>
            <a:ext cx="10945196" cy="4753474"/>
          </a:xfrm>
        </p:spPr>
        <p:txBody>
          <a:bodyPr>
            <a:normAutofit fontScale="92500" lnSpcReduction="10000"/>
          </a:bodyPr>
          <a:lstStyle/>
          <a:p>
            <a:r>
              <a:rPr lang="el-GR" sz="2800" dirty="0"/>
              <a:t>Ως «έξυπνο σπίτι», ή αλλιώς «Smart Home» ορίζεται το σύνολο των διατάξεων και των αυτοματισμών που </a:t>
            </a:r>
            <a:r>
              <a:rPr lang="el-GR" sz="2800" dirty="0" smtClean="0"/>
              <a:t>δίνουν </a:t>
            </a:r>
            <a:r>
              <a:rPr lang="el-GR" sz="2800" dirty="0"/>
              <a:t>τη δυνατότητα να </a:t>
            </a:r>
            <a:r>
              <a:rPr lang="el-GR" sz="2800" dirty="0" smtClean="0"/>
              <a:t>ελέγχουμε, </a:t>
            </a:r>
            <a:r>
              <a:rPr lang="el-GR" sz="2800" dirty="0"/>
              <a:t>να </a:t>
            </a:r>
            <a:r>
              <a:rPr lang="el-GR" sz="2800" dirty="0" smtClean="0"/>
              <a:t>ομαδοποιούμε, </a:t>
            </a:r>
            <a:r>
              <a:rPr lang="el-GR" sz="2800" dirty="0"/>
              <a:t>να </a:t>
            </a:r>
            <a:r>
              <a:rPr lang="el-GR" sz="2800" dirty="0" smtClean="0"/>
              <a:t>αυτοματοποιούμε </a:t>
            </a:r>
            <a:r>
              <a:rPr lang="el-GR" sz="2800" dirty="0"/>
              <a:t>αλλά και να </a:t>
            </a:r>
            <a:r>
              <a:rPr lang="el-GR" sz="2800" dirty="0" smtClean="0"/>
              <a:t>διαχειριζόμαστε </a:t>
            </a:r>
            <a:r>
              <a:rPr lang="el-GR" sz="2800" dirty="0"/>
              <a:t>τις λειτουργίες ενός σπιτιού και τις ηλεκτρολογικές (ή μηχανικές) εγκαταστάσεις του, σύμφωνα με τις ανάγκες </a:t>
            </a:r>
            <a:r>
              <a:rPr lang="el-GR" sz="2800" dirty="0" smtClean="0"/>
              <a:t>μας.</a:t>
            </a:r>
          </a:p>
          <a:p>
            <a:r>
              <a:rPr lang="el-GR" sz="2800" dirty="0"/>
              <a:t>Αυτό σημαίνει ότι όλες οι συσκευές </a:t>
            </a:r>
            <a:r>
              <a:rPr lang="el-GR" sz="2800" dirty="0" smtClean="0"/>
              <a:t>από </a:t>
            </a:r>
            <a:r>
              <a:rPr lang="el-GR" sz="2800" dirty="0"/>
              <a:t>τα φώτα και τις οικιακές συσκευές μέχρι τα συστήματα </a:t>
            </a:r>
            <a:r>
              <a:rPr lang="el-GR" sz="2800" dirty="0" smtClean="0"/>
              <a:t>ασφαλείας, είναι </a:t>
            </a:r>
            <a:r>
              <a:rPr lang="el-GR" sz="2800" dirty="0"/>
              <a:t>«δικτυωμένες» και επικοινωνούν τόσο μεταξύ τους (ανταλλάσσοντας δεδομένα) αλλά και με τον ιδιοκτήτης τους, είτε τοπικά είτε απομακρυσμένα μέσω του </a:t>
            </a:r>
            <a:r>
              <a:rPr lang="el-GR" sz="2800" dirty="0" smtClean="0"/>
              <a:t>διαδικτύου</a:t>
            </a:r>
            <a:r>
              <a:rPr lang="el-GR" sz="2800" dirty="0"/>
              <a:t>.</a:t>
            </a:r>
          </a:p>
          <a:p>
            <a:r>
              <a:rPr lang="el-GR" sz="2800" dirty="0"/>
              <a:t>Σύμφωνα με το </a:t>
            </a:r>
            <a:r>
              <a:rPr lang="el-GR" sz="2800" b="1" dirty="0"/>
              <a:t>Smart Home </a:t>
            </a:r>
            <a:r>
              <a:rPr lang="el-GR" sz="2800" b="1" dirty="0" err="1"/>
              <a:t>Tracker</a:t>
            </a:r>
            <a:r>
              <a:rPr lang="el-GR" sz="2800" b="1" dirty="0"/>
              <a:t> </a:t>
            </a:r>
            <a:r>
              <a:rPr lang="el-GR" sz="2800" b="1" dirty="0" err="1"/>
              <a:t>Device</a:t>
            </a:r>
            <a:r>
              <a:rPr lang="el-GR" sz="2800" dirty="0"/>
              <a:t> της αμερικανικής </a:t>
            </a:r>
            <a:r>
              <a:rPr lang="el-GR" sz="2800" b="1" dirty="0"/>
              <a:t>IDC</a:t>
            </a:r>
            <a:r>
              <a:rPr lang="el-GR" sz="2800" dirty="0"/>
              <a:t> (International </a:t>
            </a:r>
            <a:r>
              <a:rPr lang="el-GR" sz="2800" dirty="0" err="1"/>
              <a:t>Data</a:t>
            </a:r>
            <a:r>
              <a:rPr lang="el-GR" sz="2800" dirty="0"/>
              <a:t> </a:t>
            </a:r>
            <a:r>
              <a:rPr lang="el-GR" sz="2800" dirty="0" err="1"/>
              <a:t>Corporation</a:t>
            </a:r>
            <a:r>
              <a:rPr lang="el-GR" sz="2800" dirty="0"/>
              <a:t>), η παγκόσμια αγορά συσκευών Smart Home θα ανέλθει έως το 2022 σε </a:t>
            </a:r>
            <a:r>
              <a:rPr lang="el-GR" sz="2800" b="1" dirty="0"/>
              <a:t>1,3 δισεκατομμύρια συσκευές</a:t>
            </a:r>
            <a:r>
              <a:rPr lang="el-GR" sz="2800" dirty="0"/>
              <a:t>, με τα «έξυπνα ηχεία» να αποτελούν την ταχύτερα αναπτυσσόμενη υποκατηγορία!</a:t>
            </a:r>
          </a:p>
          <a:p>
            <a:endParaRPr lang="el-GR" sz="2800" dirty="0"/>
          </a:p>
        </p:txBody>
      </p:sp>
    </p:spTree>
    <p:extLst>
      <p:ext uri="{BB962C8B-B14F-4D97-AF65-F5344CB8AC3E}">
        <p14:creationId xmlns:p14="http://schemas.microsoft.com/office/powerpoint/2010/main" val="3072921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4038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Smart home</a:t>
            </a:r>
            <a:endParaRPr lang="el-GR" dirty="0"/>
          </a:p>
        </p:txBody>
      </p:sp>
      <p:sp>
        <p:nvSpPr>
          <p:cNvPr id="3" name="Θέση περιεχομένου 2"/>
          <p:cNvSpPr>
            <a:spLocks noGrp="1"/>
          </p:cNvSpPr>
          <p:nvPr>
            <p:ph idx="1"/>
          </p:nvPr>
        </p:nvSpPr>
        <p:spPr>
          <a:xfrm>
            <a:off x="1097279" y="1845733"/>
            <a:ext cx="11014207" cy="4580945"/>
          </a:xfrm>
        </p:spPr>
        <p:txBody>
          <a:bodyPr>
            <a:normAutofit/>
          </a:bodyPr>
          <a:lstStyle/>
          <a:p>
            <a:r>
              <a:rPr lang="el-GR" sz="2800" b="1" dirty="0" smtClean="0"/>
              <a:t>Ασφάλεια: </a:t>
            </a:r>
            <a:r>
              <a:rPr lang="el-GR" sz="2800" dirty="0" smtClean="0"/>
              <a:t>Ένα </a:t>
            </a:r>
            <a:r>
              <a:rPr lang="el-GR" sz="2800" dirty="0"/>
              <a:t>«έξυπνο» σπίτι </a:t>
            </a:r>
            <a:r>
              <a:rPr lang="el-GR" sz="2800" dirty="0" smtClean="0"/>
              <a:t>δίνει </a:t>
            </a:r>
            <a:r>
              <a:rPr lang="el-GR" sz="2800" dirty="0"/>
              <a:t>τη δυνατότητα να </a:t>
            </a:r>
            <a:r>
              <a:rPr lang="el-GR" sz="2800" dirty="0" smtClean="0"/>
              <a:t>ελέγχουμε </a:t>
            </a:r>
            <a:r>
              <a:rPr lang="el-GR" sz="2800" dirty="0"/>
              <a:t>αλλά και να </a:t>
            </a:r>
            <a:r>
              <a:rPr lang="el-GR" sz="2800" dirty="0" smtClean="0"/>
              <a:t>διαχειριζόμαστε </a:t>
            </a:r>
            <a:r>
              <a:rPr lang="el-GR" sz="2800" dirty="0"/>
              <a:t>τους εσωτερικούς και εξωτερικούς χώρους του, ανά πάσα στιγμή, ακόμα από απόσταση.</a:t>
            </a:r>
          </a:p>
          <a:p>
            <a:r>
              <a:rPr lang="el-GR" sz="2800" dirty="0" smtClean="0"/>
              <a:t>Αυτό επιτυγχάνεται με </a:t>
            </a:r>
            <a:r>
              <a:rPr lang="el-GR" sz="2800" dirty="0"/>
              <a:t>κάμερες και συστήματα παρακολούθησης να εποπτεύουν το χώρο </a:t>
            </a:r>
            <a:r>
              <a:rPr lang="el-GR" sz="2800" dirty="0" smtClean="0"/>
              <a:t>ως </a:t>
            </a:r>
            <a:r>
              <a:rPr lang="el-GR" sz="2800" dirty="0"/>
              <a:t>«άγρυπνοι φρουροί», διασυνδεδεμένες κλειδαριές που επιτρέπουν ή αποτρέπουν την πρόσβαση εισόδου και έξυπνες οικιακές συσκευές που </a:t>
            </a:r>
            <a:r>
              <a:rPr lang="el-GR" sz="2800" dirty="0" smtClean="0"/>
              <a:t>μπορούμε </a:t>
            </a:r>
            <a:r>
              <a:rPr lang="el-GR" sz="2800" dirty="0"/>
              <a:t>να </a:t>
            </a:r>
            <a:r>
              <a:rPr lang="el-GR" sz="2800" dirty="0" smtClean="0"/>
              <a:t>ελέγχουμε απομακρυσμένα.</a:t>
            </a:r>
          </a:p>
          <a:p>
            <a:r>
              <a:rPr lang="el-GR" sz="2800" b="1" dirty="0" smtClean="0"/>
              <a:t>Εξοικονόμηση ενέργειας: </a:t>
            </a:r>
            <a:r>
              <a:rPr lang="el-GR" sz="2800" dirty="0" smtClean="0"/>
              <a:t>Οι </a:t>
            </a:r>
            <a:r>
              <a:rPr lang="el-GR" sz="2800" dirty="0"/>
              <a:t>smart λύσεις </a:t>
            </a:r>
            <a:r>
              <a:rPr lang="el-GR" sz="2800" dirty="0" smtClean="0"/>
              <a:t>μας </a:t>
            </a:r>
            <a:r>
              <a:rPr lang="el-GR" sz="2800" dirty="0"/>
              <a:t>επιτρέπουν να </a:t>
            </a:r>
            <a:r>
              <a:rPr lang="el-GR" sz="2800" dirty="0" smtClean="0"/>
              <a:t>ορίζουμε </a:t>
            </a:r>
            <a:r>
              <a:rPr lang="el-GR" sz="2800" dirty="0"/>
              <a:t>και να </a:t>
            </a:r>
            <a:r>
              <a:rPr lang="el-GR" sz="2800" dirty="0" smtClean="0"/>
              <a:t>ελέγχουμε </a:t>
            </a:r>
            <a:r>
              <a:rPr lang="el-GR" sz="2800" dirty="0"/>
              <a:t>το χρόνο λειτουργίας και τις καταναλώσεις τους.</a:t>
            </a:r>
          </a:p>
          <a:p>
            <a:endParaRPr lang="el-GR" dirty="0"/>
          </a:p>
        </p:txBody>
      </p:sp>
    </p:spTree>
    <p:extLst>
      <p:ext uri="{BB962C8B-B14F-4D97-AF65-F5344CB8AC3E}">
        <p14:creationId xmlns:p14="http://schemas.microsoft.com/office/powerpoint/2010/main" val="2705366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87099" y="520010"/>
            <a:ext cx="11534528" cy="5552986"/>
          </a:xfrm>
          <a:prstGeom prst="rect">
            <a:avLst/>
          </a:prstGeom>
        </p:spPr>
      </p:pic>
    </p:spTree>
    <p:extLst>
      <p:ext uri="{BB962C8B-B14F-4D97-AF65-F5344CB8AC3E}">
        <p14:creationId xmlns:p14="http://schemas.microsoft.com/office/powerpoint/2010/main" val="299824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19177" y="175082"/>
            <a:ext cx="11588151" cy="6119922"/>
          </a:xfrm>
          <a:prstGeom prst="rect">
            <a:avLst/>
          </a:prstGeom>
        </p:spPr>
      </p:pic>
    </p:spTree>
    <p:extLst>
      <p:ext uri="{BB962C8B-B14F-4D97-AF65-F5344CB8AC3E}">
        <p14:creationId xmlns:p14="http://schemas.microsoft.com/office/powerpoint/2010/main" val="401666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035835" y="155276"/>
            <a:ext cx="7914902" cy="6017323"/>
          </a:xfrm>
          <a:prstGeom prst="rect">
            <a:avLst/>
          </a:prstGeom>
        </p:spPr>
      </p:pic>
    </p:spTree>
    <p:extLst>
      <p:ext uri="{BB962C8B-B14F-4D97-AF65-F5344CB8AC3E}">
        <p14:creationId xmlns:p14="http://schemas.microsoft.com/office/powerpoint/2010/main" val="289658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Smart home projects</a:t>
            </a:r>
            <a:endParaRPr lang="el-GR" dirty="0"/>
          </a:p>
        </p:txBody>
      </p:sp>
      <p:sp>
        <p:nvSpPr>
          <p:cNvPr id="3" name="Θέση περιεχομένου 2"/>
          <p:cNvSpPr>
            <a:spLocks noGrp="1"/>
          </p:cNvSpPr>
          <p:nvPr>
            <p:ph idx="1"/>
          </p:nvPr>
        </p:nvSpPr>
        <p:spPr>
          <a:xfrm>
            <a:off x="1097280" y="1819854"/>
            <a:ext cx="10971076" cy="4684463"/>
          </a:xfrm>
        </p:spPr>
        <p:txBody>
          <a:bodyPr numCol="2">
            <a:normAutofit/>
          </a:bodyPr>
          <a:lstStyle/>
          <a:p>
            <a:pPr>
              <a:buFont typeface="Wingdings" panose="05000000000000000000" pitchFamily="2" charset="2"/>
              <a:buChar char="ü"/>
            </a:pPr>
            <a:r>
              <a:rPr lang="en-US" sz="2800" dirty="0"/>
              <a:t>Thermometer-Temperature controller</a:t>
            </a:r>
          </a:p>
          <a:p>
            <a:pPr>
              <a:buFont typeface="Wingdings" panose="05000000000000000000" pitchFamily="2" charset="2"/>
              <a:buChar char="ü"/>
            </a:pPr>
            <a:r>
              <a:rPr lang="en-US" sz="2800" dirty="0"/>
              <a:t>Smart light bulbs</a:t>
            </a:r>
            <a:endParaRPr lang="el-GR" sz="2800" dirty="0"/>
          </a:p>
          <a:p>
            <a:pPr>
              <a:buFont typeface="Wingdings" panose="05000000000000000000" pitchFamily="2" charset="2"/>
              <a:buChar char="ü"/>
            </a:pPr>
            <a:r>
              <a:rPr lang="en-US" sz="2800" dirty="0"/>
              <a:t>Alarm system</a:t>
            </a:r>
          </a:p>
          <a:p>
            <a:pPr>
              <a:buFont typeface="Wingdings" panose="05000000000000000000" pitchFamily="2" charset="2"/>
              <a:buChar char="ü"/>
            </a:pPr>
            <a:r>
              <a:rPr lang="en-US" sz="2800" dirty="0"/>
              <a:t>Photocell</a:t>
            </a:r>
            <a:endParaRPr lang="el-GR" sz="2800" dirty="0"/>
          </a:p>
          <a:p>
            <a:pPr>
              <a:buFont typeface="Wingdings" panose="05000000000000000000" pitchFamily="2" charset="2"/>
              <a:buChar char="ü"/>
            </a:pPr>
            <a:r>
              <a:rPr lang="en-US" sz="2800" dirty="0"/>
              <a:t>Smart lock</a:t>
            </a:r>
          </a:p>
          <a:p>
            <a:pPr>
              <a:buFont typeface="Wingdings" panose="05000000000000000000" pitchFamily="2" charset="2"/>
              <a:buChar char="ü"/>
            </a:pPr>
            <a:r>
              <a:rPr lang="en-US" sz="2800" dirty="0"/>
              <a:t>Magnetic lock</a:t>
            </a:r>
          </a:p>
          <a:p>
            <a:pPr>
              <a:buFont typeface="Wingdings" panose="05000000000000000000" pitchFamily="2" charset="2"/>
              <a:buChar char="ü"/>
            </a:pPr>
            <a:r>
              <a:rPr lang="en-US" sz="2800" dirty="0"/>
              <a:t>Smart garden</a:t>
            </a:r>
          </a:p>
          <a:p>
            <a:pPr>
              <a:buFont typeface="Wingdings" panose="05000000000000000000" pitchFamily="2" charset="2"/>
              <a:buChar char="ü"/>
            </a:pPr>
            <a:r>
              <a:rPr lang="en-US" sz="2800" dirty="0"/>
              <a:t>Smart water tank</a:t>
            </a:r>
          </a:p>
          <a:p>
            <a:pPr>
              <a:buFont typeface="Wingdings" panose="05000000000000000000" pitchFamily="2" charset="2"/>
              <a:buChar char="ü"/>
            </a:pPr>
            <a:r>
              <a:rPr lang="en-US" sz="2800" dirty="0"/>
              <a:t>Fire alarm/gas alarm</a:t>
            </a:r>
          </a:p>
          <a:p>
            <a:pPr>
              <a:buFont typeface="Wingdings" panose="05000000000000000000" pitchFamily="2" charset="2"/>
              <a:buChar char="ü"/>
            </a:pPr>
            <a:r>
              <a:rPr lang="en-US" sz="2800" dirty="0"/>
              <a:t>Temperature/humidity </a:t>
            </a:r>
            <a:r>
              <a:rPr lang="en-US" sz="2800" dirty="0" smtClean="0"/>
              <a:t>meter</a:t>
            </a:r>
          </a:p>
          <a:p>
            <a:pPr>
              <a:buFont typeface="Wingdings" panose="05000000000000000000" pitchFamily="2" charset="2"/>
              <a:buChar char="ü"/>
            </a:pPr>
            <a:r>
              <a:rPr lang="en-US" sz="2800" dirty="0" smtClean="0"/>
              <a:t>Rain </a:t>
            </a:r>
            <a:r>
              <a:rPr lang="en-US" sz="2800" dirty="0"/>
              <a:t>detection </a:t>
            </a:r>
          </a:p>
          <a:p>
            <a:pPr>
              <a:buFont typeface="Wingdings" panose="05000000000000000000" pitchFamily="2" charset="2"/>
              <a:buChar char="ü"/>
            </a:pPr>
            <a:r>
              <a:rPr lang="en-US" sz="2800" dirty="0" smtClean="0"/>
              <a:t>Sun tracker</a:t>
            </a:r>
          </a:p>
          <a:p>
            <a:pPr>
              <a:buFont typeface="Wingdings" panose="05000000000000000000" pitchFamily="2" charset="2"/>
              <a:buChar char="ü"/>
            </a:pPr>
            <a:r>
              <a:rPr lang="en-US" sz="2800" dirty="0" smtClean="0"/>
              <a:t>Clap switch</a:t>
            </a:r>
          </a:p>
          <a:p>
            <a:pPr>
              <a:buFont typeface="Wingdings" panose="05000000000000000000" pitchFamily="2" charset="2"/>
              <a:buChar char="ü"/>
            </a:pPr>
            <a:r>
              <a:rPr lang="en-US" sz="2800" dirty="0"/>
              <a:t>Remote control of </a:t>
            </a:r>
            <a:r>
              <a:rPr lang="en-US" sz="2800" dirty="0" smtClean="0"/>
              <a:t>devices</a:t>
            </a:r>
            <a:endParaRPr lang="en-US" sz="2800" dirty="0"/>
          </a:p>
        </p:txBody>
      </p:sp>
    </p:spTree>
    <p:extLst>
      <p:ext uri="{BB962C8B-B14F-4D97-AF65-F5344CB8AC3E}">
        <p14:creationId xmlns:p14="http://schemas.microsoft.com/office/powerpoint/2010/main" val="2961175595"/>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187</TotalTime>
  <Words>1516</Words>
  <Application>Microsoft Office PowerPoint</Application>
  <PresentationFormat>Ευρεία οθόνη</PresentationFormat>
  <Paragraphs>89</Paragraphs>
  <Slides>40</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40</vt:i4>
      </vt:variant>
    </vt:vector>
  </HeadingPairs>
  <TitlesOfParts>
    <vt:vector size="45" baseType="lpstr">
      <vt:lpstr>Arial</vt:lpstr>
      <vt:lpstr>Calibri</vt:lpstr>
      <vt:lpstr>Calibri Light</vt:lpstr>
      <vt:lpstr>Wingdings</vt:lpstr>
      <vt:lpstr>Ανασκόπηση</vt:lpstr>
      <vt:lpstr>ARDUINO MICROCONTROLLER</vt:lpstr>
      <vt:lpstr>Παρουσίαση του PowerPoint</vt:lpstr>
      <vt:lpstr>Smart home(Έξυπνο Σπίτι)</vt:lpstr>
      <vt:lpstr>Smart home</vt:lpstr>
      <vt:lpstr>Smart home</vt:lpstr>
      <vt:lpstr>Παρουσίαση του PowerPoint</vt:lpstr>
      <vt:lpstr>Παρουσίαση του PowerPoint</vt:lpstr>
      <vt:lpstr>Παρουσίαση του PowerPoint</vt:lpstr>
      <vt:lpstr>Smart home projects</vt:lpstr>
      <vt:lpstr>Arduino smart home project</vt:lpstr>
      <vt:lpstr>Κύκλωμα</vt:lpstr>
      <vt:lpstr>Παρουσίαση του PowerPoint</vt:lpstr>
      <vt:lpstr>PIR Sensor</vt:lpstr>
      <vt:lpstr>Photoresistor</vt:lpstr>
      <vt:lpstr>Thermistor, αισθητήρας θερμοκρασίας</vt:lpstr>
      <vt:lpstr>Ultrasonic Sensor</vt:lpstr>
      <vt:lpstr>Ultrasonic Sensor</vt:lpstr>
      <vt:lpstr>IR Remote Control </vt:lpstr>
      <vt:lpstr>Water Sensor </vt:lpstr>
      <vt:lpstr>Φωτογραφία κυκλώματος</vt:lpstr>
      <vt:lpstr>Παρουσίαση του PowerPoint</vt:lpstr>
      <vt:lpstr>Παρουσίαση του PowerPoint</vt:lpstr>
      <vt:lpstr>Παρουσίαση του PowerPoint</vt:lpstr>
      <vt:lpstr>Smart city(Έξυπνη πόλη)</vt:lpstr>
      <vt:lpstr>Smart city</vt:lpstr>
      <vt:lpstr>Smart city</vt:lpstr>
      <vt:lpstr>Smart city</vt:lpstr>
      <vt:lpstr>Smart city</vt:lpstr>
      <vt:lpstr>Smart city</vt:lpstr>
      <vt:lpstr>Smart city</vt:lpstr>
      <vt:lpstr>Παρουσίαση του PowerPoint</vt:lpstr>
      <vt:lpstr>Smart city</vt:lpstr>
      <vt:lpstr>Smart city</vt:lpstr>
      <vt:lpstr>Internet of things(Διαδίκτυο των πραγμάτων)</vt:lpstr>
      <vt:lpstr>Internet of things</vt:lpstr>
      <vt:lpstr>Internet of things</vt:lpstr>
      <vt:lpstr>Internet of things</vt:lpstr>
      <vt:lpstr>Παραδείγματα IOT</vt:lpstr>
      <vt:lpstr>Βιβλιογραφία</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37</cp:revision>
  <dcterms:created xsi:type="dcterms:W3CDTF">2021-03-20T14:02:29Z</dcterms:created>
  <dcterms:modified xsi:type="dcterms:W3CDTF">2022-02-22T17:49:48Z</dcterms:modified>
</cp:coreProperties>
</file>